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8288000" cy="10287000"/>
  <p:notesSz cx="6858000" cy="9144000"/>
  <p:embeddedFontLst>
    <p:embeddedFont>
      <p:font typeface="ไอติม" panose="020B0604020202020204" charset="-34"/>
      <p:regular r:id="rId35"/>
    </p:embeddedFont>
    <p:embeddedFont>
      <p:font typeface="Muli Regular Bold" panose="020B0604020202020204" charset="0"/>
      <p:regular r:id="rId36"/>
    </p:embeddedFont>
    <p:embeddedFont>
      <p:font typeface="Noto Sans" panose="020B0604020202020204" charset="0"/>
      <p:regular r:id="rId37"/>
    </p:embeddedFont>
    <p:embeddedFont>
      <p:font typeface="Varela Round" panose="020B0604020202020204" charset="-79"/>
      <p:regular r:id="rId38"/>
    </p:embeddedFont>
    <p:embeddedFont>
      <p:font typeface="Calibri" panose="020F0502020204030204" pitchFamily="34" charset="0"/>
      <p:regular r:id="rId39"/>
      <p:bold r:id="rId40"/>
      <p:italic r:id="rId41"/>
      <p:boldItalic r:id="rId42"/>
    </p:embeddedFont>
    <p:embeddedFont>
      <p:font typeface="Muli Regular" panose="020B0604020202020204" charset="0"/>
      <p:regular r:id="rId43"/>
    </p:embeddedFont>
    <p:embeddedFont>
      <p:font typeface="Open Sans Light" panose="020B0604020202020204" charset="0"/>
      <p:regular r:id="rId44"/>
    </p:embeddedFont>
    <p:embeddedFont>
      <p:font typeface="Arimo"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6B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13716" y="751104"/>
            <a:ext cx="17460568" cy="8784792"/>
          </a:xfrm>
          <a:prstGeom prst="rect">
            <a:avLst/>
          </a:prstGeom>
        </p:spPr>
      </p:pic>
      <p:sp>
        <p:nvSpPr>
          <p:cNvPr id="3" name="TextBox 3"/>
          <p:cNvSpPr txBox="1"/>
          <p:nvPr/>
        </p:nvSpPr>
        <p:spPr>
          <a:xfrm>
            <a:off x="5287364" y="3785743"/>
            <a:ext cx="7713273" cy="2782189"/>
          </a:xfrm>
          <a:prstGeom prst="rect">
            <a:avLst/>
          </a:prstGeom>
        </p:spPr>
        <p:txBody>
          <a:bodyPr lIns="0" tIns="0" rIns="0" bIns="0" rtlCol="0" anchor="t">
            <a:spAutoFit/>
          </a:bodyPr>
          <a:lstStyle/>
          <a:p>
            <a:pPr algn="ctr">
              <a:lnSpc>
                <a:spcPts val="5407"/>
              </a:lnSpc>
            </a:pPr>
            <a:r>
              <a:rPr lang="en-US" sz="5199">
                <a:solidFill>
                  <a:srgbClr val="1A2127"/>
                </a:solidFill>
                <a:latin typeface="ไอติม"/>
              </a:rPr>
              <a:t>TÌM HIỂU CÁC PHƯƠNG PHÁP TẤN CÔNG TỪ CHỐI DỊCH VỤ </a:t>
            </a:r>
          </a:p>
          <a:p>
            <a:pPr algn="ctr">
              <a:lnSpc>
                <a:spcPts val="5407"/>
              </a:lnSpc>
            </a:pPr>
            <a:r>
              <a:rPr lang="en-US" sz="5199">
                <a:solidFill>
                  <a:srgbClr val="1A2127"/>
                </a:solidFill>
                <a:latin typeface="ไอติม"/>
              </a:rPr>
              <a:t>( DENIAL OF SERVICE) </a:t>
            </a:r>
          </a:p>
        </p:txBody>
      </p:sp>
      <p:sp>
        <p:nvSpPr>
          <p:cNvPr id="4" name="TextBox 4"/>
          <p:cNvSpPr txBox="1"/>
          <p:nvPr/>
        </p:nvSpPr>
        <p:spPr>
          <a:xfrm>
            <a:off x="6151685" y="8372705"/>
            <a:ext cx="5984631" cy="551433"/>
          </a:xfrm>
          <a:prstGeom prst="rect">
            <a:avLst/>
          </a:prstGeom>
        </p:spPr>
        <p:txBody>
          <a:bodyPr lIns="0" tIns="0" rIns="0" bIns="0" rtlCol="0" anchor="t">
            <a:spAutoFit/>
          </a:bodyPr>
          <a:lstStyle/>
          <a:p>
            <a:pPr algn="ctr">
              <a:lnSpc>
                <a:spcPts val="4336"/>
              </a:lnSpc>
            </a:pPr>
            <a:r>
              <a:rPr lang="en-US" sz="3097">
                <a:solidFill>
                  <a:srgbClr val="1A2127"/>
                </a:solidFill>
                <a:latin typeface="ไอติม"/>
              </a:rPr>
              <a:t>Thuyết trình bởi </a:t>
            </a:r>
            <a:r>
              <a:rPr lang="en-US" sz="3097" smtClean="0">
                <a:solidFill>
                  <a:srgbClr val="1A2127"/>
                </a:solidFill>
                <a:latin typeface="ไอติม"/>
              </a:rPr>
              <a:t>Nhóm 13</a:t>
            </a:r>
            <a:endParaRPr lang="en-US" sz="3097">
              <a:solidFill>
                <a:srgbClr val="1A2127"/>
              </a:solidFill>
              <a:latin typeface="ไอติม"/>
            </a:endParaRPr>
          </a:p>
        </p:txBody>
      </p:sp>
      <p:sp>
        <p:nvSpPr>
          <p:cNvPr id="5" name="TextBox 5"/>
          <p:cNvSpPr txBox="1"/>
          <p:nvPr/>
        </p:nvSpPr>
        <p:spPr>
          <a:xfrm>
            <a:off x="5017832" y="2431044"/>
            <a:ext cx="7713273" cy="389317"/>
          </a:xfrm>
          <a:prstGeom prst="rect">
            <a:avLst/>
          </a:prstGeom>
        </p:spPr>
        <p:txBody>
          <a:bodyPr lIns="0" tIns="0" rIns="0" bIns="0" rtlCol="0" anchor="t">
            <a:spAutoFit/>
          </a:bodyPr>
          <a:lstStyle/>
          <a:p>
            <a:pPr algn="ctr">
              <a:lnSpc>
                <a:spcPts val="3216"/>
              </a:lnSpc>
            </a:pPr>
            <a:r>
              <a:rPr lang="en-US" sz="2297">
                <a:solidFill>
                  <a:srgbClr val="1A2127"/>
                </a:solidFill>
                <a:latin typeface="Muli Regular Bold"/>
              </a:rPr>
              <a:t>AN NINH MẠNG MÁY TÍNH</a:t>
            </a:r>
          </a:p>
        </p:txBody>
      </p:sp>
      <p:sp>
        <p:nvSpPr>
          <p:cNvPr id="6" name="TextBox 6"/>
          <p:cNvSpPr txBox="1"/>
          <p:nvPr/>
        </p:nvSpPr>
        <p:spPr>
          <a:xfrm>
            <a:off x="17259300" y="9459696"/>
            <a:ext cx="290512"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0" y="3020466"/>
            <a:ext cx="8739639" cy="5037210"/>
          </a:xfrm>
          <a:prstGeom prst="rect">
            <a:avLst/>
          </a:prstGeom>
        </p:spPr>
      </p:pic>
      <p:grpSp>
        <p:nvGrpSpPr>
          <p:cNvPr id="3" name="Group 3"/>
          <p:cNvGrpSpPr/>
          <p:nvPr/>
        </p:nvGrpSpPr>
        <p:grpSpPr>
          <a:xfrm>
            <a:off x="10379461" y="3533223"/>
            <a:ext cx="6268716" cy="3807886"/>
            <a:chOff x="0" y="0"/>
            <a:chExt cx="8358288" cy="5077181"/>
          </a:xfrm>
        </p:grpSpPr>
        <p:pic>
          <p:nvPicPr>
            <p:cNvPr id="4" name="Picture 4"/>
            <p:cNvPicPr>
              <a:picLocks noChangeAspect="1"/>
            </p:cNvPicPr>
            <p:nvPr/>
          </p:nvPicPr>
          <p:blipFill>
            <a:blip r:embed="rId4"/>
            <a:srcRect l="4586" t="44827" r="4586"/>
            <a:stretch>
              <a:fillRect/>
            </a:stretch>
          </p:blipFill>
          <p:spPr>
            <a:xfrm>
              <a:off x="0" y="0"/>
              <a:ext cx="8358288" cy="5077181"/>
            </a:xfrm>
            <a:prstGeom prst="rect">
              <a:avLst/>
            </a:prstGeom>
          </p:spPr>
        </p:pic>
      </p:grpSp>
      <p:sp>
        <p:nvSpPr>
          <p:cNvPr id="5" name="TextBox 5"/>
          <p:cNvSpPr txBox="1"/>
          <p:nvPr/>
        </p:nvSpPr>
        <p:spPr>
          <a:xfrm>
            <a:off x="1028700" y="1019175"/>
            <a:ext cx="12312100" cy="1381125"/>
          </a:xfrm>
          <a:prstGeom prst="rect">
            <a:avLst/>
          </a:prstGeom>
        </p:spPr>
        <p:txBody>
          <a:bodyPr lIns="0" tIns="0" rIns="0" bIns="0" rtlCol="0" anchor="t">
            <a:spAutoFit/>
          </a:bodyPr>
          <a:lstStyle/>
          <a:p>
            <a:pPr marL="1943100" lvl="1" indent="-971550">
              <a:lnSpc>
                <a:spcPts val="10800"/>
              </a:lnSpc>
              <a:buFont typeface="Arial"/>
              <a:buChar char="•"/>
            </a:pPr>
            <a:r>
              <a:rPr lang="en-US" sz="9000">
                <a:solidFill>
                  <a:srgbClr val="FFCB30"/>
                </a:solidFill>
                <a:latin typeface="ไอติม"/>
              </a:rPr>
              <a:t>Sơ lược về DOS </a:t>
            </a:r>
          </a:p>
        </p:txBody>
      </p:sp>
      <p:sp>
        <p:nvSpPr>
          <p:cNvPr id="6" name="TextBox 6"/>
          <p:cNvSpPr txBox="1"/>
          <p:nvPr/>
        </p:nvSpPr>
        <p:spPr>
          <a:xfrm>
            <a:off x="1028700" y="3585593"/>
            <a:ext cx="8673740" cy="36364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Nạn nhân của DoS :</a:t>
            </a:r>
          </a:p>
          <a:p>
            <a:pPr algn="just">
              <a:lnSpc>
                <a:spcPts val="4839"/>
              </a:lnSpc>
            </a:pPr>
            <a:r>
              <a:rPr lang="en-US" sz="3456">
                <a:solidFill>
                  <a:srgbClr val="FFFFFF"/>
                </a:solidFill>
                <a:latin typeface="Muli Regular"/>
              </a:rPr>
              <a:t>- Ngân hàng </a:t>
            </a:r>
          </a:p>
          <a:p>
            <a:pPr algn="just">
              <a:lnSpc>
                <a:spcPts val="4839"/>
              </a:lnSpc>
            </a:pPr>
            <a:r>
              <a:rPr lang="en-US" sz="3456">
                <a:solidFill>
                  <a:srgbClr val="FFFFFF"/>
                </a:solidFill>
                <a:latin typeface="Muli Regular"/>
              </a:rPr>
              <a:t>- Doanh nghiệp thương mại</a:t>
            </a:r>
          </a:p>
          <a:p>
            <a:pPr algn="just">
              <a:lnSpc>
                <a:spcPts val="4839"/>
              </a:lnSpc>
            </a:pPr>
            <a:r>
              <a:rPr lang="en-US" sz="3456">
                <a:solidFill>
                  <a:srgbClr val="FFFFFF"/>
                </a:solidFill>
                <a:latin typeface="Muli Regular"/>
              </a:rPr>
              <a:t>- Công ty truyền thông</a:t>
            </a:r>
          </a:p>
          <a:p>
            <a:pPr algn="just">
              <a:lnSpc>
                <a:spcPts val="4839"/>
              </a:lnSpc>
            </a:pPr>
            <a:r>
              <a:rPr lang="en-US" sz="3456">
                <a:solidFill>
                  <a:srgbClr val="FFFFFF"/>
                </a:solidFill>
                <a:latin typeface="Muli Regular"/>
              </a:rPr>
              <a:t>- Các trang báo</a:t>
            </a:r>
          </a:p>
          <a:p>
            <a:pPr algn="just">
              <a:lnSpc>
                <a:spcPts val="4839"/>
              </a:lnSpc>
            </a:pPr>
            <a:r>
              <a:rPr lang="en-US" sz="3456">
                <a:solidFill>
                  <a:srgbClr val="FFFFFF"/>
                </a:solidFill>
                <a:latin typeface="Muli Regular"/>
              </a:rPr>
              <a:t>- Mạng xã hội</a:t>
            </a:r>
          </a:p>
        </p:txBody>
      </p:sp>
      <p:sp>
        <p:nvSpPr>
          <p:cNvPr id="7" name="TextBox 7"/>
          <p:cNvSpPr txBox="1"/>
          <p:nvPr/>
        </p:nvSpPr>
        <p:spPr>
          <a:xfrm>
            <a:off x="646609" y="2693755"/>
            <a:ext cx="3328802" cy="586748"/>
          </a:xfrm>
          <a:prstGeom prst="rect">
            <a:avLst/>
          </a:prstGeom>
        </p:spPr>
        <p:txBody>
          <a:bodyPr lIns="0" tIns="0" rIns="0" bIns="0" rtlCol="0" anchor="t">
            <a:spAutoFit/>
          </a:bodyPr>
          <a:lstStyle/>
          <a:p>
            <a:pPr>
              <a:lnSpc>
                <a:spcPts val="4839"/>
              </a:lnSpc>
            </a:pPr>
            <a:r>
              <a:rPr lang="en-US" sz="3456">
                <a:solidFill>
                  <a:srgbClr val="FFFFFF"/>
                </a:solidFill>
                <a:latin typeface="Muli Regular"/>
              </a:rPr>
              <a:t>1.2 Mục đích</a:t>
            </a:r>
          </a:p>
        </p:txBody>
      </p:sp>
      <p:sp>
        <p:nvSpPr>
          <p:cNvPr id="8" name="TextBox 8"/>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2312100" cy="1381125"/>
          </a:xfrm>
          <a:prstGeom prst="rect">
            <a:avLst/>
          </a:prstGeom>
        </p:spPr>
        <p:txBody>
          <a:bodyPr lIns="0" tIns="0" rIns="0" bIns="0" rtlCol="0" anchor="t">
            <a:spAutoFit/>
          </a:bodyPr>
          <a:lstStyle/>
          <a:p>
            <a:pPr marL="1943100" lvl="1" indent="-971550">
              <a:lnSpc>
                <a:spcPts val="10800"/>
              </a:lnSpc>
              <a:buFont typeface="Arial"/>
              <a:buChar char="•"/>
            </a:pPr>
            <a:r>
              <a:rPr lang="en-US" sz="9000">
                <a:solidFill>
                  <a:srgbClr val="FFCB30"/>
                </a:solidFill>
                <a:latin typeface="ไอติม"/>
              </a:rPr>
              <a:t>Sơ lược về DOS </a:t>
            </a:r>
          </a:p>
        </p:txBody>
      </p:sp>
      <p:sp>
        <p:nvSpPr>
          <p:cNvPr id="3" name="TextBox 3"/>
          <p:cNvSpPr txBox="1"/>
          <p:nvPr/>
        </p:nvSpPr>
        <p:spPr>
          <a:xfrm>
            <a:off x="1167475" y="3823428"/>
            <a:ext cx="15953049" cy="42460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Mục đích của DoS thường là:</a:t>
            </a:r>
          </a:p>
          <a:p>
            <a:pPr algn="just">
              <a:lnSpc>
                <a:spcPts val="4839"/>
              </a:lnSpc>
            </a:pPr>
            <a:r>
              <a:rPr lang="en-US" sz="3456">
                <a:solidFill>
                  <a:srgbClr val="FFFFFF"/>
                </a:solidFill>
                <a:latin typeface="Muli Regular"/>
              </a:rPr>
              <a:t>  - Cố gắng chiếm băng thông mạng và làm hệ thống mạng bị ngập (flood)</a:t>
            </a:r>
          </a:p>
          <a:p>
            <a:pPr algn="just">
              <a:lnSpc>
                <a:spcPts val="4839"/>
              </a:lnSpc>
            </a:pPr>
            <a:r>
              <a:rPr lang="en-US" sz="3456">
                <a:solidFill>
                  <a:srgbClr val="FFFFFF"/>
                </a:solidFill>
                <a:latin typeface="Muli Regular"/>
              </a:rPr>
              <a:t> -  Cố gắng làm ngắt kết nối giữa hai máy, và ngăn chặn quá trình truy cập vào dịch vụ.</a:t>
            </a:r>
          </a:p>
          <a:p>
            <a:pPr algn="just">
              <a:lnSpc>
                <a:spcPts val="4839"/>
              </a:lnSpc>
            </a:pPr>
            <a:r>
              <a:rPr lang="en-US" sz="3456">
                <a:solidFill>
                  <a:srgbClr val="FFFFFF"/>
                </a:solidFill>
                <a:latin typeface="Muli Regular"/>
              </a:rPr>
              <a:t> -  Cố gắng ngăn chặn những người dùng cụ thể vào một dịch vụ nào đó.</a:t>
            </a:r>
          </a:p>
          <a:p>
            <a:pPr algn="just">
              <a:lnSpc>
                <a:spcPts val="4839"/>
              </a:lnSpc>
            </a:pPr>
            <a:r>
              <a:rPr lang="en-US" sz="3456">
                <a:solidFill>
                  <a:srgbClr val="FFFFFF"/>
                </a:solidFill>
                <a:latin typeface="Muli Regular"/>
              </a:rPr>
              <a:t> -  Cố gắng ngăn chặn các dịch vụ không cho người khác có khả năng truy cập vào.</a:t>
            </a:r>
          </a:p>
        </p:txBody>
      </p:sp>
      <p:sp>
        <p:nvSpPr>
          <p:cNvPr id="4" name="TextBox 4"/>
          <p:cNvSpPr txBox="1"/>
          <p:nvPr/>
        </p:nvSpPr>
        <p:spPr>
          <a:xfrm>
            <a:off x="646609" y="2333625"/>
            <a:ext cx="3328802" cy="586748"/>
          </a:xfrm>
          <a:prstGeom prst="rect">
            <a:avLst/>
          </a:prstGeom>
        </p:spPr>
        <p:txBody>
          <a:bodyPr lIns="0" tIns="0" rIns="0" bIns="0" rtlCol="0" anchor="t">
            <a:spAutoFit/>
          </a:bodyPr>
          <a:lstStyle/>
          <a:p>
            <a:pPr>
              <a:lnSpc>
                <a:spcPts val="4839"/>
              </a:lnSpc>
            </a:pPr>
            <a:r>
              <a:rPr lang="en-US" sz="3456">
                <a:solidFill>
                  <a:srgbClr val="FFFFFF"/>
                </a:solidFill>
                <a:latin typeface="Muli Regular"/>
              </a:rPr>
              <a:t>1.2 Mục đích</a:t>
            </a:r>
          </a:p>
        </p:txBody>
      </p:sp>
      <p:sp>
        <p:nvSpPr>
          <p:cNvPr id="5" name="TextBox 5"/>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0" y="3020466"/>
            <a:ext cx="8739639" cy="5037210"/>
          </a:xfrm>
          <a:prstGeom prst="rect">
            <a:avLst/>
          </a:prstGeom>
        </p:spPr>
      </p:pic>
      <p:grpSp>
        <p:nvGrpSpPr>
          <p:cNvPr id="3" name="Group 3"/>
          <p:cNvGrpSpPr/>
          <p:nvPr/>
        </p:nvGrpSpPr>
        <p:grpSpPr>
          <a:xfrm>
            <a:off x="10379461" y="3533223"/>
            <a:ext cx="6268716" cy="3807886"/>
            <a:chOff x="0" y="0"/>
            <a:chExt cx="8358288" cy="5077181"/>
          </a:xfrm>
        </p:grpSpPr>
        <p:pic>
          <p:nvPicPr>
            <p:cNvPr id="4" name="Picture 4"/>
            <p:cNvPicPr>
              <a:picLocks noChangeAspect="1"/>
            </p:cNvPicPr>
            <p:nvPr/>
          </p:nvPicPr>
          <p:blipFill>
            <a:blip r:embed="rId4"/>
            <a:srcRect t="9503" b="9503"/>
            <a:stretch>
              <a:fillRect/>
            </a:stretch>
          </p:blipFill>
          <p:spPr>
            <a:xfrm>
              <a:off x="0" y="0"/>
              <a:ext cx="8358288" cy="5077181"/>
            </a:xfrm>
            <a:prstGeom prst="rect">
              <a:avLst/>
            </a:prstGeom>
          </p:spPr>
        </p:pic>
      </p:grpSp>
      <p:sp>
        <p:nvSpPr>
          <p:cNvPr id="5" name="AutoShape 5"/>
          <p:cNvSpPr/>
          <p:nvPr/>
        </p:nvSpPr>
        <p:spPr>
          <a:xfrm>
            <a:off x="-545315" y="9258300"/>
            <a:ext cx="19416731" cy="0"/>
          </a:xfrm>
          <a:prstGeom prst="line">
            <a:avLst/>
          </a:prstGeom>
          <a:ln w="28575" cap="rnd">
            <a:solidFill>
              <a:srgbClr val="FAEEDF">
                <a:alpha val="24706"/>
              </a:srgbClr>
            </a:solidFill>
            <a:prstDash val="sysDot"/>
            <a:headEnd type="none" w="sm" len="sm"/>
            <a:tailEnd type="none" w="sm" len="sm"/>
          </a:ln>
        </p:spPr>
      </p:sp>
      <p:sp>
        <p:nvSpPr>
          <p:cNvPr id="6" name="TextBox 6"/>
          <p:cNvSpPr txBox="1"/>
          <p:nvPr/>
        </p:nvSpPr>
        <p:spPr>
          <a:xfrm>
            <a:off x="1028700" y="1019175"/>
            <a:ext cx="12312100" cy="1381125"/>
          </a:xfrm>
          <a:prstGeom prst="rect">
            <a:avLst/>
          </a:prstGeom>
        </p:spPr>
        <p:txBody>
          <a:bodyPr lIns="0" tIns="0" rIns="0" bIns="0" rtlCol="0" anchor="t">
            <a:spAutoFit/>
          </a:bodyPr>
          <a:lstStyle/>
          <a:p>
            <a:pPr marL="1943100" lvl="1" indent="-971550">
              <a:lnSpc>
                <a:spcPts val="10800"/>
              </a:lnSpc>
              <a:buFont typeface="Arial"/>
              <a:buChar char="•"/>
            </a:pPr>
            <a:r>
              <a:rPr lang="en-US" sz="9000">
                <a:solidFill>
                  <a:srgbClr val="FFCB30"/>
                </a:solidFill>
                <a:latin typeface="ไอติม"/>
              </a:rPr>
              <a:t>Sơ lược về DOS</a:t>
            </a:r>
          </a:p>
        </p:txBody>
      </p:sp>
      <p:sp>
        <p:nvSpPr>
          <p:cNvPr id="7" name="TextBox 7"/>
          <p:cNvSpPr txBox="1"/>
          <p:nvPr/>
        </p:nvSpPr>
        <p:spPr>
          <a:xfrm>
            <a:off x="1028700" y="2333625"/>
            <a:ext cx="3328802" cy="586748"/>
          </a:xfrm>
          <a:prstGeom prst="rect">
            <a:avLst/>
          </a:prstGeom>
        </p:spPr>
        <p:txBody>
          <a:bodyPr lIns="0" tIns="0" rIns="0" bIns="0" rtlCol="0" anchor="t">
            <a:spAutoFit/>
          </a:bodyPr>
          <a:lstStyle/>
          <a:p>
            <a:pPr>
              <a:lnSpc>
                <a:spcPts val="4839"/>
              </a:lnSpc>
            </a:pPr>
            <a:r>
              <a:rPr lang="en-US" sz="3456">
                <a:solidFill>
                  <a:srgbClr val="FFFFFF"/>
                </a:solidFill>
                <a:latin typeface="Muli Regular"/>
              </a:rPr>
              <a:t>1.3 Hậu quả</a:t>
            </a:r>
          </a:p>
        </p:txBody>
      </p:sp>
      <p:sp>
        <p:nvSpPr>
          <p:cNvPr id="8" name="TextBox 8"/>
          <p:cNvSpPr txBox="1"/>
          <p:nvPr/>
        </p:nvSpPr>
        <p:spPr>
          <a:xfrm>
            <a:off x="1180352" y="3161748"/>
            <a:ext cx="7490961" cy="54652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Hậu quả để lại vô cùng lớn :</a:t>
            </a:r>
          </a:p>
          <a:p>
            <a:pPr algn="just">
              <a:lnSpc>
                <a:spcPts val="4839"/>
              </a:lnSpc>
            </a:pPr>
            <a:r>
              <a:rPr lang="en-US" sz="3456">
                <a:solidFill>
                  <a:srgbClr val="FFFFFF"/>
                </a:solidFill>
                <a:latin typeface="Muli Regular"/>
              </a:rPr>
              <a:t>- Hệ thống, máy chủ bị DoS sẽ bị ảnh hưởng.</a:t>
            </a:r>
          </a:p>
          <a:p>
            <a:pPr algn="just">
              <a:lnSpc>
                <a:spcPts val="4839"/>
              </a:lnSpc>
            </a:pPr>
            <a:r>
              <a:rPr lang="en-US" sz="3456">
                <a:solidFill>
                  <a:srgbClr val="FFFFFF"/>
                </a:solidFill>
                <a:latin typeface="Muli Regular"/>
              </a:rPr>
              <a:t>- Ảnh hưởng đến doanh thu và chi phí khắc phục của doanh nghiệp.</a:t>
            </a:r>
          </a:p>
          <a:p>
            <a:pPr algn="just">
              <a:lnSpc>
                <a:spcPts val="4839"/>
              </a:lnSpc>
            </a:pPr>
            <a:r>
              <a:rPr lang="en-US" sz="3456">
                <a:solidFill>
                  <a:srgbClr val="FFFFFF"/>
                </a:solidFill>
                <a:latin typeface="Muli Regular"/>
              </a:rPr>
              <a:t>- Làm gián đoạn công việc, ảnh hưởng hiệu suất công việc.</a:t>
            </a:r>
          </a:p>
          <a:p>
            <a:pPr algn="just">
              <a:lnSpc>
                <a:spcPts val="4839"/>
              </a:lnSpc>
            </a:pPr>
            <a:r>
              <a:rPr lang="en-US" sz="3456">
                <a:solidFill>
                  <a:srgbClr val="FFFFFF"/>
                </a:solidFill>
                <a:latin typeface="Muli Regular"/>
              </a:rPr>
              <a:t>-  Người dùng rời bỏ.</a:t>
            </a:r>
          </a:p>
          <a:p>
            <a:pPr algn="just">
              <a:lnSpc>
                <a:spcPts val="4839"/>
              </a:lnSpc>
            </a:pPr>
            <a:endParaRPr lang="en-US" sz="3456">
              <a:solidFill>
                <a:srgbClr val="FFFFFF"/>
              </a:solidFill>
              <a:latin typeface="Muli Regular"/>
            </a:endParaRPr>
          </a:p>
        </p:txBody>
      </p:sp>
      <p:sp>
        <p:nvSpPr>
          <p:cNvPr id="9" name="TextBox 9"/>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0" y="3020466"/>
            <a:ext cx="8739639" cy="5037210"/>
          </a:xfrm>
          <a:prstGeom prst="rect">
            <a:avLst/>
          </a:prstGeom>
        </p:spPr>
      </p:pic>
      <p:grpSp>
        <p:nvGrpSpPr>
          <p:cNvPr id="3" name="Group 3"/>
          <p:cNvGrpSpPr/>
          <p:nvPr/>
        </p:nvGrpSpPr>
        <p:grpSpPr>
          <a:xfrm>
            <a:off x="10379461" y="3533223"/>
            <a:ext cx="6268716" cy="3807886"/>
            <a:chOff x="0" y="0"/>
            <a:chExt cx="8358288" cy="5077181"/>
          </a:xfrm>
        </p:grpSpPr>
        <p:pic>
          <p:nvPicPr>
            <p:cNvPr id="4" name="Picture 4"/>
            <p:cNvPicPr>
              <a:picLocks noChangeAspect="1"/>
            </p:cNvPicPr>
            <p:nvPr/>
          </p:nvPicPr>
          <p:blipFill>
            <a:blip r:embed="rId4"/>
            <a:srcRect t="9503" b="9503"/>
            <a:stretch>
              <a:fillRect/>
            </a:stretch>
          </p:blipFill>
          <p:spPr>
            <a:xfrm>
              <a:off x="0" y="0"/>
              <a:ext cx="8358288" cy="5077181"/>
            </a:xfrm>
            <a:prstGeom prst="rect">
              <a:avLst/>
            </a:prstGeom>
          </p:spPr>
        </p:pic>
      </p:grpSp>
      <p:sp>
        <p:nvSpPr>
          <p:cNvPr id="5" name="AutoShape 5"/>
          <p:cNvSpPr/>
          <p:nvPr/>
        </p:nvSpPr>
        <p:spPr>
          <a:xfrm>
            <a:off x="-564365" y="9258300"/>
            <a:ext cx="19416731" cy="0"/>
          </a:xfrm>
          <a:prstGeom prst="line">
            <a:avLst/>
          </a:prstGeom>
          <a:ln w="28575" cap="rnd">
            <a:solidFill>
              <a:srgbClr val="FAEEDF">
                <a:alpha val="24706"/>
              </a:srgbClr>
            </a:solidFill>
            <a:prstDash val="sysDot"/>
            <a:headEnd type="none" w="sm" len="sm"/>
            <a:tailEnd type="none" w="sm" len="sm"/>
          </a:ln>
        </p:spPr>
      </p:sp>
      <p:sp>
        <p:nvSpPr>
          <p:cNvPr id="6" name="TextBox 6"/>
          <p:cNvSpPr txBox="1"/>
          <p:nvPr/>
        </p:nvSpPr>
        <p:spPr>
          <a:xfrm>
            <a:off x="1028700" y="1019175"/>
            <a:ext cx="12312100" cy="1381125"/>
          </a:xfrm>
          <a:prstGeom prst="rect">
            <a:avLst/>
          </a:prstGeom>
        </p:spPr>
        <p:txBody>
          <a:bodyPr lIns="0" tIns="0" rIns="0" bIns="0" rtlCol="0" anchor="t">
            <a:spAutoFit/>
          </a:bodyPr>
          <a:lstStyle/>
          <a:p>
            <a:pPr marL="1943100" lvl="1" indent="-971550">
              <a:lnSpc>
                <a:spcPts val="10800"/>
              </a:lnSpc>
              <a:buFont typeface="Arial"/>
              <a:buChar char="•"/>
            </a:pPr>
            <a:r>
              <a:rPr lang="en-US" sz="9000">
                <a:solidFill>
                  <a:srgbClr val="FFCB30"/>
                </a:solidFill>
                <a:latin typeface="ไอติม"/>
              </a:rPr>
              <a:t>Sơ lược về DOS  </a:t>
            </a:r>
          </a:p>
        </p:txBody>
      </p:sp>
      <p:sp>
        <p:nvSpPr>
          <p:cNvPr id="7" name="TextBox 7"/>
          <p:cNvSpPr txBox="1"/>
          <p:nvPr/>
        </p:nvSpPr>
        <p:spPr>
          <a:xfrm>
            <a:off x="1028700" y="2389816"/>
            <a:ext cx="7032143" cy="1194625"/>
          </a:xfrm>
          <a:prstGeom prst="rect">
            <a:avLst/>
          </a:prstGeom>
        </p:spPr>
        <p:txBody>
          <a:bodyPr lIns="0" tIns="0" rIns="0" bIns="0" rtlCol="0" anchor="t">
            <a:spAutoFit/>
          </a:bodyPr>
          <a:lstStyle/>
          <a:p>
            <a:pPr>
              <a:lnSpc>
                <a:spcPts val="4839"/>
              </a:lnSpc>
            </a:pPr>
            <a:r>
              <a:rPr lang="en-US" sz="3456">
                <a:solidFill>
                  <a:srgbClr val="FFFFFF"/>
                </a:solidFill>
                <a:latin typeface="Muli Regular"/>
              </a:rPr>
              <a:t>1.4 Lịch sử của DOS và một số vụ tấn công DOS nổi tiếng :</a:t>
            </a:r>
          </a:p>
        </p:txBody>
      </p:sp>
      <p:sp>
        <p:nvSpPr>
          <p:cNvPr id="8" name="TextBox 8"/>
          <p:cNvSpPr txBox="1"/>
          <p:nvPr/>
        </p:nvSpPr>
        <p:spPr>
          <a:xfrm>
            <a:off x="1028700" y="4105581"/>
            <a:ext cx="7490961" cy="48556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Vào tháng 2/2000, Một cuộc tấn công DDOS quy mô lớn đã được thực hiện nhắm vào các site như Yahoo.com, amazon.com, buy.com, cnn.com và eBay.com. Trong đó cá biệt có Yahoo khi đạt được pha Ping kỷ lục với 1GB/s.</a:t>
            </a:r>
          </a:p>
          <a:p>
            <a:pPr algn="just">
              <a:lnSpc>
                <a:spcPts val="4839"/>
              </a:lnSpc>
            </a:pPr>
            <a:endParaRPr lang="en-US" sz="3456">
              <a:solidFill>
                <a:srgbClr val="FFFFFF"/>
              </a:solidFill>
              <a:latin typeface="Muli Regular"/>
            </a:endParaRPr>
          </a:p>
        </p:txBody>
      </p:sp>
      <p:sp>
        <p:nvSpPr>
          <p:cNvPr id="9" name="AutoShape 9"/>
          <p:cNvSpPr/>
          <p:nvPr/>
        </p:nvSpPr>
        <p:spPr>
          <a:xfrm>
            <a:off x="-373865" y="9448800"/>
            <a:ext cx="19416731" cy="0"/>
          </a:xfrm>
          <a:prstGeom prst="line">
            <a:avLst/>
          </a:prstGeom>
          <a:ln w="28575" cap="rnd">
            <a:solidFill>
              <a:srgbClr val="FAEEDF">
                <a:alpha val="24706"/>
              </a:srgbClr>
            </a:solidFill>
            <a:prstDash val="sysDot"/>
            <a:headEnd type="none" w="sm" len="sm"/>
            <a:tailEnd type="none" w="sm" len="sm"/>
          </a:ln>
        </p:spPr>
      </p:sp>
      <p:sp>
        <p:nvSpPr>
          <p:cNvPr id="10" name="TextBox 10"/>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0" y="3020466"/>
            <a:ext cx="8739639" cy="5037210"/>
          </a:xfrm>
          <a:prstGeom prst="rect">
            <a:avLst/>
          </a:prstGeom>
        </p:spPr>
      </p:pic>
      <p:grpSp>
        <p:nvGrpSpPr>
          <p:cNvPr id="3" name="Group 3"/>
          <p:cNvGrpSpPr/>
          <p:nvPr/>
        </p:nvGrpSpPr>
        <p:grpSpPr>
          <a:xfrm>
            <a:off x="10379461" y="3533223"/>
            <a:ext cx="6268716" cy="3807886"/>
            <a:chOff x="0" y="0"/>
            <a:chExt cx="8358288" cy="5077181"/>
          </a:xfrm>
        </p:grpSpPr>
        <p:pic>
          <p:nvPicPr>
            <p:cNvPr id="4" name="Picture 4"/>
            <p:cNvPicPr>
              <a:picLocks noChangeAspect="1"/>
            </p:cNvPicPr>
            <p:nvPr/>
          </p:nvPicPr>
          <p:blipFill>
            <a:blip r:embed="rId4"/>
            <a:srcRect t="9503" b="9503"/>
            <a:stretch>
              <a:fillRect/>
            </a:stretch>
          </p:blipFill>
          <p:spPr>
            <a:xfrm>
              <a:off x="0" y="0"/>
              <a:ext cx="8358288" cy="5077181"/>
            </a:xfrm>
            <a:prstGeom prst="rect">
              <a:avLst/>
            </a:prstGeom>
          </p:spPr>
        </p:pic>
      </p:grpSp>
      <p:sp>
        <p:nvSpPr>
          <p:cNvPr id="5" name="TextBox 5"/>
          <p:cNvSpPr txBox="1"/>
          <p:nvPr/>
        </p:nvSpPr>
        <p:spPr>
          <a:xfrm>
            <a:off x="1028700" y="1019175"/>
            <a:ext cx="12312100" cy="1381125"/>
          </a:xfrm>
          <a:prstGeom prst="rect">
            <a:avLst/>
          </a:prstGeom>
        </p:spPr>
        <p:txBody>
          <a:bodyPr lIns="0" tIns="0" rIns="0" bIns="0" rtlCol="0" anchor="t">
            <a:spAutoFit/>
          </a:bodyPr>
          <a:lstStyle/>
          <a:p>
            <a:pPr marL="1943100" lvl="1" indent="-971550">
              <a:lnSpc>
                <a:spcPts val="10800"/>
              </a:lnSpc>
              <a:buFont typeface="Arial"/>
              <a:buChar char="•"/>
            </a:pPr>
            <a:r>
              <a:rPr lang="en-US" sz="9000">
                <a:solidFill>
                  <a:srgbClr val="FFCB30"/>
                </a:solidFill>
                <a:latin typeface="ไอติม"/>
              </a:rPr>
              <a:t>Sơ lược về DOS  </a:t>
            </a:r>
          </a:p>
        </p:txBody>
      </p:sp>
      <p:sp>
        <p:nvSpPr>
          <p:cNvPr id="6" name="TextBox 6"/>
          <p:cNvSpPr txBox="1"/>
          <p:nvPr/>
        </p:nvSpPr>
        <p:spPr>
          <a:xfrm>
            <a:off x="1028700" y="3495981"/>
            <a:ext cx="7490961" cy="60748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Vào tháng 8 năm 2003 thì Microsoft ra mắt bộ office 2003 mới, ngày 15 tháng 8 năm 2003, Microsoft đã chịu đợt tấn công DoS cực mạnh và làm gián đoạn websites trong vòng 2 giờ. Vụ việc khiến cho Microsoft phải dời lịch ra mắt Office 2003 lại gần một tuần vào ngày 19.</a:t>
            </a:r>
          </a:p>
          <a:p>
            <a:pPr algn="just">
              <a:lnSpc>
                <a:spcPts val="4839"/>
              </a:lnSpc>
            </a:pPr>
            <a:endParaRPr lang="en-US" sz="3456">
              <a:solidFill>
                <a:srgbClr val="FFFFFF"/>
              </a:solidFill>
              <a:latin typeface="Muli Regular"/>
            </a:endParaRPr>
          </a:p>
        </p:txBody>
      </p:sp>
      <p:sp>
        <p:nvSpPr>
          <p:cNvPr id="7" name="TextBox 7"/>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997178" y="1477524"/>
            <a:ext cx="14350795" cy="7331951"/>
          </a:xfrm>
          <a:prstGeom prst="rect">
            <a:avLst/>
          </a:prstGeom>
        </p:spPr>
      </p:pic>
      <p:grpSp>
        <p:nvGrpSpPr>
          <p:cNvPr id="3" name="Group 3"/>
          <p:cNvGrpSpPr/>
          <p:nvPr/>
        </p:nvGrpSpPr>
        <p:grpSpPr>
          <a:xfrm>
            <a:off x="3711579" y="2227511"/>
            <a:ext cx="10864842" cy="5506294"/>
            <a:chOff x="0" y="0"/>
            <a:chExt cx="14486456" cy="7341726"/>
          </a:xfrm>
        </p:grpSpPr>
        <p:sp>
          <p:nvSpPr>
            <p:cNvPr id="4" name="TextBox 4"/>
            <p:cNvSpPr txBox="1"/>
            <p:nvPr/>
          </p:nvSpPr>
          <p:spPr>
            <a:xfrm>
              <a:off x="0" y="1293986"/>
              <a:ext cx="14486456" cy="4876800"/>
            </a:xfrm>
            <a:prstGeom prst="rect">
              <a:avLst/>
            </a:prstGeom>
          </p:spPr>
          <p:txBody>
            <a:bodyPr lIns="0" tIns="0" rIns="0" bIns="0" rtlCol="0" anchor="t">
              <a:spAutoFit/>
            </a:bodyPr>
            <a:lstStyle/>
            <a:p>
              <a:pPr algn="ctr">
                <a:lnSpc>
                  <a:spcPts val="14400"/>
                </a:lnSpc>
              </a:pPr>
              <a:r>
                <a:rPr lang="en-US" sz="12000">
                  <a:solidFill>
                    <a:srgbClr val="FFFFFF"/>
                  </a:solidFill>
                  <a:latin typeface="Varela Round"/>
                </a:rPr>
                <a:t>TẤN CÔNG DOS</a:t>
              </a:r>
            </a:p>
          </p:txBody>
        </p:sp>
        <p:sp>
          <p:nvSpPr>
            <p:cNvPr id="5" name="TextBox 5"/>
            <p:cNvSpPr txBox="1"/>
            <p:nvPr/>
          </p:nvSpPr>
          <p:spPr>
            <a:xfrm>
              <a:off x="2010497" y="6668273"/>
              <a:ext cx="10465462" cy="676275"/>
            </a:xfrm>
            <a:prstGeom prst="rect">
              <a:avLst/>
            </a:prstGeom>
          </p:spPr>
          <p:txBody>
            <a:bodyPr lIns="0" tIns="0" rIns="0" bIns="0" rtlCol="0" anchor="t">
              <a:spAutoFit/>
            </a:bodyPr>
            <a:lstStyle/>
            <a:p>
              <a:pPr algn="ctr">
                <a:lnSpc>
                  <a:spcPts val="4200"/>
                </a:lnSpc>
              </a:pPr>
              <a:endParaRPr/>
            </a:p>
          </p:txBody>
        </p:sp>
        <p:sp>
          <p:nvSpPr>
            <p:cNvPr id="6" name="TextBox 6"/>
            <p:cNvSpPr txBox="1"/>
            <p:nvPr/>
          </p:nvSpPr>
          <p:spPr>
            <a:xfrm>
              <a:off x="1436279" y="-69497"/>
              <a:ext cx="11613898" cy="676275"/>
            </a:xfrm>
            <a:prstGeom prst="rect">
              <a:avLst/>
            </a:prstGeom>
          </p:spPr>
          <p:txBody>
            <a:bodyPr lIns="0" tIns="0" rIns="0" bIns="0" rtlCol="0" anchor="t">
              <a:spAutoFit/>
            </a:bodyPr>
            <a:lstStyle/>
            <a:p>
              <a:pPr algn="ctr">
                <a:lnSpc>
                  <a:spcPts val="4200"/>
                </a:lnSpc>
              </a:pPr>
              <a:r>
                <a:rPr lang="en-US" sz="3000">
                  <a:solidFill>
                    <a:srgbClr val="FFFFFF"/>
                  </a:solidFill>
                  <a:latin typeface="Varela Round"/>
                </a:rPr>
                <a:t>CHƯƠNG 2</a:t>
              </a:r>
            </a:p>
          </p:txBody>
        </p:sp>
      </p:grpSp>
      <p:sp>
        <p:nvSpPr>
          <p:cNvPr id="7" name="TextBox 7"/>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8399330" y="2991075"/>
            <a:ext cx="9582267" cy="5522870"/>
          </a:xfrm>
          <a:prstGeom prst="rect">
            <a:avLst/>
          </a:prstGeom>
        </p:spPr>
      </p:pic>
      <p:grpSp>
        <p:nvGrpSpPr>
          <p:cNvPr id="3" name="Group 3"/>
          <p:cNvGrpSpPr/>
          <p:nvPr/>
        </p:nvGrpSpPr>
        <p:grpSpPr>
          <a:xfrm>
            <a:off x="10046580" y="3065850"/>
            <a:ext cx="6268716" cy="4980722"/>
            <a:chOff x="0" y="0"/>
            <a:chExt cx="8358288" cy="6640963"/>
          </a:xfrm>
        </p:grpSpPr>
        <p:pic>
          <p:nvPicPr>
            <p:cNvPr id="4" name="Picture 4"/>
            <p:cNvPicPr>
              <a:picLocks noChangeAspect="1"/>
            </p:cNvPicPr>
            <p:nvPr/>
          </p:nvPicPr>
          <p:blipFill>
            <a:blip r:embed="rId4"/>
            <a:srcRect t="10273" b="10273"/>
            <a:stretch>
              <a:fillRect/>
            </a:stretch>
          </p:blipFill>
          <p:spPr>
            <a:xfrm>
              <a:off x="0" y="0"/>
              <a:ext cx="8358288" cy="6640963"/>
            </a:xfrm>
            <a:prstGeom prst="rect">
              <a:avLst/>
            </a:prstGeom>
          </p:spPr>
        </p:pic>
      </p:grpSp>
      <p:sp>
        <p:nvSpPr>
          <p:cNvPr id="5" name="TextBox 5"/>
          <p:cNvSpPr txBox="1"/>
          <p:nvPr/>
        </p:nvSpPr>
        <p:spPr>
          <a:xfrm>
            <a:off x="1028700" y="1019175"/>
            <a:ext cx="15691003" cy="1335797"/>
          </a:xfrm>
          <a:prstGeom prst="rect">
            <a:avLst/>
          </a:prstGeom>
        </p:spPr>
        <p:txBody>
          <a:bodyPr lIns="0" tIns="0" rIns="0" bIns="0" rtlCol="0" anchor="t">
            <a:spAutoFit/>
          </a:bodyPr>
          <a:lstStyle/>
          <a:p>
            <a:pPr>
              <a:lnSpc>
                <a:spcPts val="10443"/>
              </a:lnSpc>
            </a:pPr>
            <a:r>
              <a:rPr lang="en-US" sz="8702">
                <a:solidFill>
                  <a:srgbClr val="FFCB30"/>
                </a:solidFill>
                <a:latin typeface="ไอติม"/>
              </a:rPr>
              <a:t>2.1 Phân loại cách thức tấn công</a:t>
            </a:r>
          </a:p>
        </p:txBody>
      </p:sp>
      <p:sp>
        <p:nvSpPr>
          <p:cNvPr id="6" name="TextBox 6"/>
          <p:cNvSpPr txBox="1"/>
          <p:nvPr/>
        </p:nvSpPr>
        <p:spPr>
          <a:xfrm>
            <a:off x="1028700" y="3704638"/>
            <a:ext cx="7490961" cy="36364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Với tấn công DOS thì chia ra làm 3 loại :</a:t>
            </a:r>
          </a:p>
          <a:p>
            <a:pPr algn="just">
              <a:lnSpc>
                <a:spcPts val="4839"/>
              </a:lnSpc>
            </a:pPr>
            <a:r>
              <a:rPr lang="en-US" sz="3456">
                <a:solidFill>
                  <a:srgbClr val="FFFFFF"/>
                </a:solidFill>
                <a:latin typeface="Arimo"/>
              </a:rPr>
              <a:t>- Tấn công Volumetric </a:t>
            </a:r>
          </a:p>
          <a:p>
            <a:pPr algn="just">
              <a:lnSpc>
                <a:spcPts val="4839"/>
              </a:lnSpc>
            </a:pPr>
            <a:r>
              <a:rPr lang="en-US" sz="3456">
                <a:solidFill>
                  <a:srgbClr val="FFFFFF"/>
                </a:solidFill>
                <a:latin typeface="Arimo"/>
              </a:rPr>
              <a:t> -Tấn công Protocol attacks</a:t>
            </a:r>
          </a:p>
          <a:p>
            <a:pPr algn="just">
              <a:lnSpc>
                <a:spcPts val="4839"/>
              </a:lnSpc>
            </a:pPr>
            <a:r>
              <a:rPr lang="en-US" sz="3456">
                <a:solidFill>
                  <a:srgbClr val="FFFFFF"/>
                </a:solidFill>
                <a:latin typeface="Arimo"/>
              </a:rPr>
              <a:t>- Tấn công Application layer attack </a:t>
            </a:r>
          </a:p>
          <a:p>
            <a:pPr algn="just">
              <a:lnSpc>
                <a:spcPts val="4839"/>
              </a:lnSpc>
            </a:pPr>
            <a:endParaRPr lang="en-US" sz="3456">
              <a:solidFill>
                <a:srgbClr val="FFFFFF"/>
              </a:solidFill>
              <a:latin typeface="Arimo"/>
            </a:endParaRPr>
          </a:p>
        </p:txBody>
      </p:sp>
      <p:sp>
        <p:nvSpPr>
          <p:cNvPr id="7" name="TextBox 7"/>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6491487"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2.1 Phân loại cách thức tấn công</a:t>
            </a:r>
          </a:p>
        </p:txBody>
      </p:sp>
      <p:sp>
        <p:nvSpPr>
          <p:cNvPr id="3" name="TextBox 3"/>
          <p:cNvSpPr txBox="1"/>
          <p:nvPr/>
        </p:nvSpPr>
        <p:spPr>
          <a:xfrm>
            <a:off x="1028700" y="2333625"/>
            <a:ext cx="16059584" cy="36364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Tấn công Volumetric:</a:t>
            </a:r>
          </a:p>
          <a:p>
            <a:pPr algn="just">
              <a:lnSpc>
                <a:spcPts val="4839"/>
              </a:lnSpc>
            </a:pPr>
            <a:r>
              <a:rPr lang="en-US" sz="3456">
                <a:solidFill>
                  <a:srgbClr val="FFFFFF"/>
                </a:solidFill>
                <a:latin typeface="Muli Regular"/>
              </a:rPr>
              <a:t>    -Tấn công băng thông làm bão hòa băng thông mà hệ thống bị nhắm đến sử dụng. Đây là kỹ thuật thường gặp nhất và cũng là dễ thực hiện nhất. Thường thì những kẻ tấn công sẽ vận dụng các kỹ thuật khuếch đại để sinh ra các request mà không cần dùng đến một lượng lớn tài nguyên.</a:t>
            </a:r>
          </a:p>
          <a:p>
            <a:pPr algn="just">
              <a:lnSpc>
                <a:spcPts val="4839"/>
              </a:lnSpc>
            </a:pPr>
            <a:r>
              <a:rPr lang="en-US" sz="3456">
                <a:solidFill>
                  <a:srgbClr val="FFFFFF"/>
                </a:solidFill>
                <a:latin typeface="Muli Regular"/>
              </a:rPr>
              <a:t>Ví dụ: ICMP Flood, UDP Flood, IPSec Flood,...</a:t>
            </a:r>
          </a:p>
        </p:txBody>
      </p:sp>
      <p:sp>
        <p:nvSpPr>
          <p:cNvPr id="4" name="TextBox 4"/>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6390385"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2.1 Phân loại cách thức tấn công</a:t>
            </a:r>
          </a:p>
        </p:txBody>
      </p:sp>
      <p:sp>
        <p:nvSpPr>
          <p:cNvPr id="3" name="TextBox 3"/>
          <p:cNvSpPr txBox="1"/>
          <p:nvPr/>
        </p:nvSpPr>
        <p:spPr>
          <a:xfrm>
            <a:off x="764419" y="2333625"/>
            <a:ext cx="16918947" cy="30268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Tấn công Protocol attacks:</a:t>
            </a:r>
          </a:p>
          <a:p>
            <a:pPr algn="just">
              <a:lnSpc>
                <a:spcPts val="4839"/>
              </a:lnSpc>
            </a:pPr>
            <a:r>
              <a:rPr lang="en-US" sz="3456">
                <a:solidFill>
                  <a:srgbClr val="FFFFFF"/>
                </a:solidFill>
                <a:latin typeface="Muli Regular"/>
              </a:rPr>
              <a:t>    -Các cuộc tấn công giao thức tận dụng các lỗ hổng ở Layer 3 hoặc Layer 4 của mô hình OSI, nghĩa là chúng sẽ sử dụng hết bộ nhớ, các lõi xử lý, hoặc làm quá tải nguồn thiết bị hoặc các mạng lưới giữa hệ thống bị nhắm đến và user ở đầu kia.</a:t>
            </a:r>
          </a:p>
          <a:p>
            <a:pPr algn="just">
              <a:lnSpc>
                <a:spcPts val="4839"/>
              </a:lnSpc>
            </a:pPr>
            <a:r>
              <a:rPr lang="en-US" sz="3456">
                <a:solidFill>
                  <a:srgbClr val="FFFFFF"/>
                </a:solidFill>
                <a:latin typeface="Muli Regular"/>
              </a:rPr>
              <a:t>Ví dụ: SYN Floods, Ping of Death, Smurf DDoS,..</a:t>
            </a:r>
          </a:p>
        </p:txBody>
      </p:sp>
      <p:sp>
        <p:nvSpPr>
          <p:cNvPr id="4" name="TextBox 4"/>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6230600"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2.1 Phân loại cách thức tấn công</a:t>
            </a:r>
          </a:p>
        </p:txBody>
      </p:sp>
      <p:sp>
        <p:nvSpPr>
          <p:cNvPr id="3" name="TextBox 3"/>
          <p:cNvSpPr txBox="1"/>
          <p:nvPr/>
        </p:nvSpPr>
        <p:spPr>
          <a:xfrm>
            <a:off x="1028700" y="2333625"/>
            <a:ext cx="16230600" cy="48556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Tấn công Application attacks:</a:t>
            </a:r>
          </a:p>
          <a:p>
            <a:pPr algn="just">
              <a:lnSpc>
                <a:spcPts val="4839"/>
              </a:lnSpc>
            </a:pPr>
            <a:r>
              <a:rPr lang="en-US" sz="3456">
                <a:solidFill>
                  <a:srgbClr val="FFFFFF"/>
                </a:solidFill>
                <a:latin typeface="Muli Regular"/>
              </a:rPr>
              <a:t>       -Tấn công tầng ứng dụng là loại hình tấn công hiệu quả nhất và rất khó để phát hiện và giảm thiểu. Những cuộc tấn công kiểu này không cần dùng lượng lớn request như các loại hình tấn công khác. Mục tiêu của tấn công DDoS là một khía cạnh của máy chủ hoặc ứng dụng. Tất cả các request đều có vẻ bình thường nên ứng dụng sẽ cố gắng phản hồi từng request một, dẫn đến việc bị quá tải.</a:t>
            </a:r>
          </a:p>
          <a:p>
            <a:pPr algn="just">
              <a:lnSpc>
                <a:spcPts val="4839"/>
              </a:lnSpc>
            </a:pPr>
            <a:r>
              <a:rPr lang="en-US" sz="3456">
                <a:solidFill>
                  <a:srgbClr val="FFFFFF"/>
                </a:solidFill>
                <a:latin typeface="Muli Regular"/>
              </a:rPr>
              <a:t>Ví dụ: Http Flood,...</a:t>
            </a:r>
          </a:p>
        </p:txBody>
      </p:sp>
      <p:sp>
        <p:nvSpPr>
          <p:cNvPr id="4" name="TextBox 4"/>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EE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006425" y="833045"/>
            <a:ext cx="13490180" cy="6892255"/>
          </a:xfrm>
          <a:prstGeom prst="rect">
            <a:avLst/>
          </a:prstGeom>
        </p:spPr>
      </p:pic>
      <p:sp>
        <p:nvSpPr>
          <p:cNvPr id="3" name="AutoShape 3"/>
          <p:cNvSpPr/>
          <p:nvPr/>
        </p:nvSpPr>
        <p:spPr>
          <a:xfrm>
            <a:off x="-564365" y="9229725"/>
            <a:ext cx="19416731" cy="0"/>
          </a:xfrm>
          <a:prstGeom prst="line">
            <a:avLst/>
          </a:prstGeom>
          <a:ln w="28575" cap="rnd">
            <a:solidFill>
              <a:srgbClr val="1A2127">
                <a:alpha val="24706"/>
              </a:srgbClr>
            </a:solidFill>
            <a:prstDash val="sysDot"/>
            <a:headEnd type="none" w="sm" len="sm"/>
            <a:tailEnd type="none" w="sm" len="sm"/>
          </a:ln>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028700" y="3008275"/>
            <a:ext cx="3983737" cy="9825361"/>
          </a:xfrm>
          <a:prstGeom prst="rect">
            <a:avLst/>
          </a:prstGeom>
        </p:spPr>
      </p:pic>
      <p:sp>
        <p:nvSpPr>
          <p:cNvPr id="5" name="TextBox 5"/>
          <p:cNvSpPr txBox="1"/>
          <p:nvPr/>
        </p:nvSpPr>
        <p:spPr>
          <a:xfrm>
            <a:off x="5840965" y="3269522"/>
            <a:ext cx="9821100" cy="2009775"/>
          </a:xfrm>
          <a:prstGeom prst="rect">
            <a:avLst/>
          </a:prstGeom>
        </p:spPr>
        <p:txBody>
          <a:bodyPr lIns="0" tIns="0" rIns="0" bIns="0" rtlCol="0" anchor="t">
            <a:spAutoFit/>
          </a:bodyPr>
          <a:lstStyle/>
          <a:p>
            <a:pPr algn="ctr">
              <a:lnSpc>
                <a:spcPts val="7920"/>
              </a:lnSpc>
            </a:pPr>
            <a:r>
              <a:rPr lang="en-US" sz="6600">
                <a:solidFill>
                  <a:srgbClr val="FFFFFF"/>
                </a:solidFill>
                <a:latin typeface="ไอติม"/>
              </a:rPr>
              <a:t>Xin chào, các bạn cùng lớp!</a:t>
            </a:r>
          </a:p>
          <a:p>
            <a:pPr algn="ctr">
              <a:lnSpc>
                <a:spcPts val="7920"/>
              </a:lnSpc>
            </a:pPr>
            <a:r>
              <a:rPr lang="en-US" sz="6600">
                <a:solidFill>
                  <a:srgbClr val="FFFFFF"/>
                </a:solidFill>
                <a:latin typeface="ไอติม"/>
              </a:rPr>
              <a:t>Chúng tôi là Nhóm </a:t>
            </a:r>
            <a:r>
              <a:rPr lang="en-US" sz="6600" smtClean="0">
                <a:solidFill>
                  <a:srgbClr val="FFFFFF"/>
                </a:solidFill>
                <a:latin typeface="ไอติม"/>
              </a:rPr>
              <a:t>14</a:t>
            </a:r>
            <a:r>
              <a:rPr lang="en-US" sz="6600" smtClean="0">
                <a:solidFill>
                  <a:srgbClr val="FFFFFF"/>
                </a:solidFill>
                <a:latin typeface="ไอติม"/>
              </a:rPr>
              <a:t>!</a:t>
            </a:r>
            <a:endParaRPr lang="en-US" sz="6600">
              <a:solidFill>
                <a:srgbClr val="FFFFFF"/>
              </a:solidFill>
              <a:latin typeface="ไอติม"/>
            </a:endParaRPr>
          </a:p>
        </p:txBody>
      </p:sp>
      <p:sp>
        <p:nvSpPr>
          <p:cNvPr id="6" name="TextBox 6"/>
          <p:cNvSpPr txBox="1"/>
          <p:nvPr/>
        </p:nvSpPr>
        <p:spPr>
          <a:xfrm>
            <a:off x="17259300" y="9459696"/>
            <a:ext cx="290512" cy="679450"/>
          </a:xfrm>
          <a:prstGeom prst="rect">
            <a:avLst/>
          </a:prstGeom>
        </p:spPr>
        <p:txBody>
          <a:bodyPr lIns="0" tIns="0" rIns="0" bIns="0" rtlCol="0" anchor="t">
            <a:spAutoFit/>
          </a:bodyPr>
          <a:lstStyle/>
          <a:p>
            <a:pPr algn="ctr">
              <a:lnSpc>
                <a:spcPts val="5599"/>
              </a:lnSpc>
            </a:pPr>
            <a:r>
              <a:rPr lang="en-US" sz="3999">
                <a:solidFill>
                  <a:srgbClr val="013B32"/>
                </a:solidFill>
                <a:latin typeface="Noto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0" y="3020466"/>
            <a:ext cx="8739639" cy="5037210"/>
          </a:xfrm>
          <a:prstGeom prst="rect">
            <a:avLst/>
          </a:prstGeom>
        </p:spPr>
      </p:pic>
      <p:grpSp>
        <p:nvGrpSpPr>
          <p:cNvPr id="3" name="Group 3"/>
          <p:cNvGrpSpPr/>
          <p:nvPr/>
        </p:nvGrpSpPr>
        <p:grpSpPr>
          <a:xfrm>
            <a:off x="10379461" y="3533223"/>
            <a:ext cx="6268716" cy="3807886"/>
            <a:chOff x="0" y="0"/>
            <a:chExt cx="8358288" cy="5077181"/>
          </a:xfrm>
        </p:grpSpPr>
        <p:pic>
          <p:nvPicPr>
            <p:cNvPr id="4" name="Picture 4"/>
            <p:cNvPicPr>
              <a:picLocks noChangeAspect="1"/>
            </p:cNvPicPr>
            <p:nvPr/>
          </p:nvPicPr>
          <p:blipFill>
            <a:blip r:embed="rId4"/>
            <a:srcRect l="612" r="612"/>
            <a:stretch>
              <a:fillRect/>
            </a:stretch>
          </p:blipFill>
          <p:spPr>
            <a:xfrm>
              <a:off x="0" y="0"/>
              <a:ext cx="8358288" cy="5077181"/>
            </a:xfrm>
            <a:prstGeom prst="rect">
              <a:avLst/>
            </a:prstGeom>
          </p:spPr>
        </p:pic>
      </p:grpSp>
      <p:sp>
        <p:nvSpPr>
          <p:cNvPr id="5" name="AutoShape 5"/>
          <p:cNvSpPr/>
          <p:nvPr/>
        </p:nvSpPr>
        <p:spPr>
          <a:xfrm>
            <a:off x="-554840" y="9258300"/>
            <a:ext cx="19416731" cy="0"/>
          </a:xfrm>
          <a:prstGeom prst="line">
            <a:avLst/>
          </a:prstGeom>
          <a:ln w="28575" cap="rnd">
            <a:solidFill>
              <a:srgbClr val="FAEEDF">
                <a:alpha val="24706"/>
              </a:srgbClr>
            </a:solidFill>
            <a:prstDash val="sysDot"/>
            <a:headEnd type="none" w="sm" len="sm"/>
            <a:tailEnd type="none" w="sm" len="sm"/>
          </a:ln>
        </p:spPr>
      </p:sp>
      <p:sp>
        <p:nvSpPr>
          <p:cNvPr id="6" name="TextBox 6"/>
          <p:cNvSpPr txBox="1"/>
          <p:nvPr/>
        </p:nvSpPr>
        <p:spPr>
          <a:xfrm>
            <a:off x="1028700" y="1019175"/>
            <a:ext cx="16626096"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2.1 Phân loại cách thức tấn công</a:t>
            </a:r>
          </a:p>
        </p:txBody>
      </p:sp>
      <p:sp>
        <p:nvSpPr>
          <p:cNvPr id="7" name="TextBox 7"/>
          <p:cNvSpPr txBox="1"/>
          <p:nvPr/>
        </p:nvSpPr>
        <p:spPr>
          <a:xfrm>
            <a:off x="1028700" y="2713124"/>
            <a:ext cx="8115300" cy="1194625"/>
          </a:xfrm>
          <a:prstGeom prst="rect">
            <a:avLst/>
          </a:prstGeom>
        </p:spPr>
        <p:txBody>
          <a:bodyPr lIns="0" tIns="0" rIns="0" bIns="0" rtlCol="0" anchor="t">
            <a:spAutoFit/>
          </a:bodyPr>
          <a:lstStyle/>
          <a:p>
            <a:pPr>
              <a:lnSpc>
                <a:spcPts val="4839"/>
              </a:lnSpc>
            </a:pPr>
            <a:r>
              <a:rPr lang="en-US" sz="3456">
                <a:solidFill>
                  <a:srgbClr val="FFFFFF"/>
                </a:solidFill>
                <a:latin typeface="Muli Regular"/>
              </a:rPr>
              <a:t>Các loại tấn công phổ biến hiện nay:</a:t>
            </a:r>
          </a:p>
          <a:p>
            <a:pPr>
              <a:lnSpc>
                <a:spcPts val="4839"/>
              </a:lnSpc>
            </a:pPr>
            <a:endParaRPr lang="en-US" sz="3456">
              <a:solidFill>
                <a:srgbClr val="FFFFFF"/>
              </a:solidFill>
              <a:latin typeface="Muli Regular"/>
            </a:endParaRPr>
          </a:p>
        </p:txBody>
      </p:sp>
      <p:sp>
        <p:nvSpPr>
          <p:cNvPr id="8" name="TextBox 8"/>
          <p:cNvSpPr txBox="1"/>
          <p:nvPr/>
        </p:nvSpPr>
        <p:spPr>
          <a:xfrm>
            <a:off x="1340869" y="3466548"/>
            <a:ext cx="7490961" cy="30268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SYN Flood</a:t>
            </a:r>
          </a:p>
          <a:p>
            <a:pPr algn="just">
              <a:lnSpc>
                <a:spcPts val="4839"/>
              </a:lnSpc>
            </a:pPr>
            <a:r>
              <a:rPr lang="en-US" sz="3456">
                <a:solidFill>
                  <a:srgbClr val="FFFFFF"/>
                </a:solidFill>
                <a:latin typeface="Muli Regular"/>
              </a:rPr>
              <a:t>- UDP Flood</a:t>
            </a:r>
          </a:p>
          <a:p>
            <a:pPr algn="just">
              <a:lnSpc>
                <a:spcPts val="4839"/>
              </a:lnSpc>
            </a:pPr>
            <a:r>
              <a:rPr lang="en-US" sz="3456">
                <a:solidFill>
                  <a:srgbClr val="FFFFFF"/>
                </a:solidFill>
                <a:latin typeface="Muli Regular"/>
              </a:rPr>
              <a:t>- HTTP Flood</a:t>
            </a:r>
          </a:p>
          <a:p>
            <a:pPr algn="just">
              <a:lnSpc>
                <a:spcPts val="4839"/>
              </a:lnSpc>
            </a:pPr>
            <a:r>
              <a:rPr lang="en-US" sz="3456">
                <a:solidFill>
                  <a:srgbClr val="FFFFFF"/>
                </a:solidFill>
                <a:latin typeface="Muli Regular"/>
              </a:rPr>
              <a:t>- Ping of Death</a:t>
            </a:r>
          </a:p>
          <a:p>
            <a:pPr algn="just">
              <a:lnSpc>
                <a:spcPts val="4839"/>
              </a:lnSpc>
            </a:pPr>
            <a:r>
              <a:rPr lang="en-US" sz="3456">
                <a:solidFill>
                  <a:srgbClr val="FFFFFF"/>
                </a:solidFill>
                <a:latin typeface="Muli Regular"/>
              </a:rPr>
              <a:t>- Smurf Attack</a:t>
            </a:r>
          </a:p>
        </p:txBody>
      </p:sp>
      <p:sp>
        <p:nvSpPr>
          <p:cNvPr id="9" name="TextBox 9"/>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AutoShape 2"/>
          <p:cNvSpPr/>
          <p:nvPr/>
        </p:nvSpPr>
        <p:spPr>
          <a:xfrm>
            <a:off x="-554840" y="9258300"/>
            <a:ext cx="19416731" cy="0"/>
          </a:xfrm>
          <a:prstGeom prst="line">
            <a:avLst/>
          </a:prstGeom>
          <a:ln w="28575" cap="rnd">
            <a:solidFill>
              <a:srgbClr val="FAEEDF">
                <a:alpha val="24706"/>
              </a:srgbClr>
            </a:solidFill>
            <a:prstDash val="sysDot"/>
            <a:headEnd type="none" w="sm" len="sm"/>
            <a:tailEnd type="none" w="sm" len="sm"/>
          </a:ln>
        </p:spPr>
      </p:sp>
      <p:pic>
        <p:nvPicPr>
          <p:cNvPr id="3" name="Picture 3"/>
          <p:cNvPicPr>
            <a:picLocks noChangeAspect="1"/>
          </p:cNvPicPr>
          <p:nvPr/>
        </p:nvPicPr>
        <p:blipFill>
          <a:blip r:embed="rId2"/>
          <a:srcRect/>
          <a:stretch>
            <a:fillRect/>
          </a:stretch>
        </p:blipFill>
        <p:spPr>
          <a:xfrm>
            <a:off x="11913010" y="2400300"/>
            <a:ext cx="5346290" cy="6858000"/>
          </a:xfrm>
          <a:prstGeom prst="rect">
            <a:avLst/>
          </a:prstGeom>
        </p:spPr>
      </p:pic>
      <p:sp>
        <p:nvSpPr>
          <p:cNvPr id="4" name="TextBox 4"/>
          <p:cNvSpPr txBox="1"/>
          <p:nvPr/>
        </p:nvSpPr>
        <p:spPr>
          <a:xfrm>
            <a:off x="1028700" y="1019175"/>
            <a:ext cx="16777748"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SYN Flood Attack</a:t>
            </a:r>
          </a:p>
        </p:txBody>
      </p:sp>
      <p:sp>
        <p:nvSpPr>
          <p:cNvPr id="5" name="TextBox 5"/>
          <p:cNvSpPr txBox="1"/>
          <p:nvPr/>
        </p:nvSpPr>
        <p:spPr>
          <a:xfrm>
            <a:off x="1028700" y="2333625"/>
            <a:ext cx="10018499" cy="60748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 SYN Flood khai thác điểm yếu trong chuỗi kết nối TCP, được gọi là bắt tay ba chiều. Máy chủ sẽ nhận được một thông điệp đồng bộ (SYN) để bắt đầu "bắt tay". Máy chủ nhận tin nhắn bằng cách gửi cờ báo nhận (ACK) tới máy lưu trữ ban đầu, sau đó đóng kết nối. Tuy nhiên, trong một SYN Flood, tin nhắn giả mạo được gửi đi và kết nối không đóng</a:t>
            </a:r>
          </a:p>
          <a:p>
            <a:pPr algn="just">
              <a:lnSpc>
                <a:spcPts val="4839"/>
              </a:lnSpc>
            </a:pPr>
            <a:r>
              <a:rPr lang="en-US" sz="3456">
                <a:solidFill>
                  <a:srgbClr val="FFFFFF"/>
                </a:solidFill>
                <a:latin typeface="Muli Regular"/>
              </a:rPr>
              <a:t> =&gt; dịch vụ sập.</a:t>
            </a:r>
          </a:p>
          <a:p>
            <a:pPr algn="just">
              <a:lnSpc>
                <a:spcPts val="4839"/>
              </a:lnSpc>
            </a:pPr>
            <a:endParaRPr lang="en-US" sz="3456">
              <a:solidFill>
                <a:srgbClr val="FFFFFF"/>
              </a:solidFill>
              <a:latin typeface="Muli Regular"/>
            </a:endParaRPr>
          </a:p>
        </p:txBody>
      </p:sp>
      <p:sp>
        <p:nvSpPr>
          <p:cNvPr id="6" name="TextBox 6"/>
          <p:cNvSpPr txBox="1"/>
          <p:nvPr/>
        </p:nvSpPr>
        <p:spPr>
          <a:xfrm>
            <a:off x="17114103" y="9459696"/>
            <a:ext cx="580906"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6230600"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Smurf Attack</a:t>
            </a:r>
          </a:p>
        </p:txBody>
      </p:sp>
      <p:sp>
        <p:nvSpPr>
          <p:cNvPr id="3" name="TextBox 3"/>
          <p:cNvSpPr txBox="1"/>
          <p:nvPr/>
        </p:nvSpPr>
        <p:spPr>
          <a:xfrm>
            <a:off x="1340869" y="4293894"/>
            <a:ext cx="15600036" cy="2409031"/>
          </a:xfrm>
          <a:prstGeom prst="rect">
            <a:avLst/>
          </a:prstGeom>
        </p:spPr>
        <p:txBody>
          <a:bodyPr lIns="0" tIns="0" rIns="0" bIns="0" rtlCol="0" anchor="t">
            <a:spAutoFit/>
          </a:bodyPr>
          <a:lstStyle/>
          <a:p>
            <a:pPr algn="just">
              <a:lnSpc>
                <a:spcPts val="4822"/>
              </a:lnSpc>
            </a:pPr>
            <a:r>
              <a:rPr lang="en-US" sz="3444">
                <a:solidFill>
                  <a:srgbClr val="FFFFFF"/>
                </a:solidFill>
                <a:latin typeface="Muli Regular"/>
              </a:rPr>
              <a:t>Smurf Attack khai thác giao thức Internet (IP) và ICMP (Internet Control Message Protocol) sử dụng một chương trình phần mềm độc hại gọi là smurf. Nó giả mạo một địa chỉ IP và sử dụng ICMP, sau đó ping các địa chỉ IP trên một mạng nhất định.</a:t>
            </a:r>
          </a:p>
        </p:txBody>
      </p:sp>
      <p:sp>
        <p:nvSpPr>
          <p:cNvPr id="4" name="TextBox 4"/>
          <p:cNvSpPr txBox="1"/>
          <p:nvPr/>
        </p:nvSpPr>
        <p:spPr>
          <a:xfrm>
            <a:off x="17259300" y="9358450"/>
            <a:ext cx="57998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146225" y="582034"/>
            <a:ext cx="11995550" cy="9122931"/>
          </a:xfrm>
          <a:prstGeom prst="rect">
            <a:avLst/>
          </a:prstGeom>
        </p:spPr>
      </p:pic>
      <p:sp>
        <p:nvSpPr>
          <p:cNvPr id="3" name="TextBox 3"/>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9811" y="6202960"/>
            <a:ext cx="13708378" cy="3290011"/>
          </a:xfrm>
          <a:prstGeom prst="rect">
            <a:avLst/>
          </a:prstGeom>
        </p:spPr>
      </p:pic>
      <p:sp>
        <p:nvSpPr>
          <p:cNvPr id="3" name="TextBox 3"/>
          <p:cNvSpPr txBox="1"/>
          <p:nvPr/>
        </p:nvSpPr>
        <p:spPr>
          <a:xfrm>
            <a:off x="1028700" y="1019175"/>
            <a:ext cx="14780993"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Ping Of Death Attack</a:t>
            </a:r>
          </a:p>
        </p:txBody>
      </p:sp>
      <p:sp>
        <p:nvSpPr>
          <p:cNvPr id="4" name="TextBox 4"/>
          <p:cNvSpPr txBox="1"/>
          <p:nvPr/>
        </p:nvSpPr>
        <p:spPr>
          <a:xfrm>
            <a:off x="1354772" y="2885714"/>
            <a:ext cx="15578456" cy="2417191"/>
          </a:xfrm>
          <a:prstGeom prst="rect">
            <a:avLst/>
          </a:prstGeom>
        </p:spPr>
        <p:txBody>
          <a:bodyPr lIns="0" tIns="0" rIns="0" bIns="0" rtlCol="0" anchor="t">
            <a:spAutoFit/>
          </a:bodyPr>
          <a:lstStyle/>
          <a:p>
            <a:pPr algn="just">
              <a:lnSpc>
                <a:spcPts val="4843"/>
              </a:lnSpc>
            </a:pPr>
            <a:r>
              <a:rPr lang="en-US" sz="3459">
                <a:solidFill>
                  <a:srgbClr val="FFFFFF"/>
                </a:solidFill>
                <a:latin typeface="Muli Regular"/>
              </a:rPr>
              <a:t>-  Ping of death (hay còn gọi là PoD) là một dạng tấn công DoS, trong đó kẻ tấn công vào hệ thống máy tính bằng việc gửi lệnh ping không đúng định dạng hoặc độc hại đến một máy tính. Khiến hệ thống mất ổn định, đóng băng hoặc làm sập hệ thống trong một khoảng thời gian nhất định.</a:t>
            </a:r>
          </a:p>
        </p:txBody>
      </p:sp>
      <p:sp>
        <p:nvSpPr>
          <p:cNvPr id="5" name="TextBox 5"/>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0286" y="6230432"/>
            <a:ext cx="13708378" cy="3290011"/>
          </a:xfrm>
          <a:prstGeom prst="rect">
            <a:avLst/>
          </a:prstGeom>
        </p:spPr>
      </p:pic>
      <p:sp>
        <p:nvSpPr>
          <p:cNvPr id="3" name="TextBox 3"/>
          <p:cNvSpPr txBox="1"/>
          <p:nvPr/>
        </p:nvSpPr>
        <p:spPr>
          <a:xfrm>
            <a:off x="1028700" y="1019175"/>
            <a:ext cx="14780993"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Ping Of Death Attack</a:t>
            </a:r>
          </a:p>
        </p:txBody>
      </p:sp>
      <p:sp>
        <p:nvSpPr>
          <p:cNvPr id="4" name="TextBox 4"/>
          <p:cNvSpPr txBox="1"/>
          <p:nvPr/>
        </p:nvSpPr>
        <p:spPr>
          <a:xfrm>
            <a:off x="1565008" y="2747386"/>
            <a:ext cx="14940152" cy="2417191"/>
          </a:xfrm>
          <a:prstGeom prst="rect">
            <a:avLst/>
          </a:prstGeom>
        </p:spPr>
        <p:txBody>
          <a:bodyPr lIns="0" tIns="0" rIns="0" bIns="0" rtlCol="0" anchor="t">
            <a:spAutoFit/>
          </a:bodyPr>
          <a:lstStyle/>
          <a:p>
            <a:pPr>
              <a:lnSpc>
                <a:spcPts val="4843"/>
              </a:lnSpc>
            </a:pPr>
            <a:r>
              <a:rPr lang="en-US" sz="3459">
                <a:solidFill>
                  <a:srgbClr val="FFFFFF"/>
                </a:solidFill>
                <a:latin typeface="Muli Regular"/>
              </a:rPr>
              <a:t>-   Kẻ tấn công lợi dụng giao thức ICMP gửi gói tin có kích thước lớn 65.538 bytes</a:t>
            </a:r>
          </a:p>
          <a:p>
            <a:pPr>
              <a:lnSpc>
                <a:spcPts val="4843"/>
              </a:lnSpc>
            </a:pPr>
            <a:r>
              <a:rPr lang="en-US" sz="3459">
                <a:solidFill>
                  <a:srgbClr val="FFFFFF"/>
                </a:solidFill>
                <a:latin typeface="Muli Regular"/>
              </a:rPr>
              <a:t>-   Nạn nhân khi nhận được gói tin quá lớn sẽ làm máy bị treo, reboot, crash,...</a:t>
            </a:r>
          </a:p>
        </p:txBody>
      </p:sp>
      <p:sp>
        <p:nvSpPr>
          <p:cNvPr id="5" name="TextBox 5"/>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AutoShape 2"/>
          <p:cNvSpPr/>
          <p:nvPr/>
        </p:nvSpPr>
        <p:spPr>
          <a:xfrm>
            <a:off x="-535790" y="9511054"/>
            <a:ext cx="19416731" cy="0"/>
          </a:xfrm>
          <a:prstGeom prst="line">
            <a:avLst/>
          </a:prstGeom>
          <a:ln w="28575" cap="rnd">
            <a:solidFill>
              <a:srgbClr val="FAEEDF">
                <a:alpha val="24706"/>
              </a:srgbClr>
            </a:solidFill>
            <a:prstDash val="sysDot"/>
            <a:headEnd type="none" w="sm" len="sm"/>
            <a:tailEnd type="none" w="sm" len="sm"/>
          </a:ln>
        </p:spPr>
      </p:sp>
      <p:sp>
        <p:nvSpPr>
          <p:cNvPr id="3" name="TextBox 3"/>
          <p:cNvSpPr txBox="1"/>
          <p:nvPr/>
        </p:nvSpPr>
        <p:spPr>
          <a:xfrm>
            <a:off x="1028700" y="1019175"/>
            <a:ext cx="14780993"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UDP Flood Attack</a:t>
            </a:r>
          </a:p>
        </p:txBody>
      </p:sp>
      <p:sp>
        <p:nvSpPr>
          <p:cNvPr id="4" name="TextBox 4"/>
          <p:cNvSpPr txBox="1"/>
          <p:nvPr/>
        </p:nvSpPr>
        <p:spPr>
          <a:xfrm>
            <a:off x="1028700" y="2463452"/>
            <a:ext cx="16715409" cy="3636391"/>
          </a:xfrm>
          <a:prstGeom prst="rect">
            <a:avLst/>
          </a:prstGeom>
        </p:spPr>
        <p:txBody>
          <a:bodyPr lIns="0" tIns="0" rIns="0" bIns="0" rtlCol="0" anchor="t">
            <a:spAutoFit/>
          </a:bodyPr>
          <a:lstStyle/>
          <a:p>
            <a:pPr algn="just">
              <a:lnSpc>
                <a:spcPts val="4844"/>
              </a:lnSpc>
            </a:pPr>
            <a:r>
              <a:rPr lang="en-US" sz="3460">
                <a:solidFill>
                  <a:srgbClr val="FFFFFF"/>
                </a:solidFill>
                <a:latin typeface="Muli Regular"/>
              </a:rPr>
              <a:t>    Tấn công UDP FLood chính là một kiểu tấn công DDoS. Trong đó một số lượng lớn các packets User Datagram Protocol (UDP) được gửi đến server. Mục tiêu nhằm áp đảo khả năng xử lý và phản hồi của thiết bị. Firewall bảo vệ server mục tiêu cũng có thể bị cạn kiệt do UDP Flood. Dẫn đến DDoS với lưu lượng 1 cách hợp pháp.</a:t>
            </a:r>
          </a:p>
          <a:p>
            <a:pPr algn="just">
              <a:lnSpc>
                <a:spcPts val="4844"/>
              </a:lnSpc>
            </a:pPr>
            <a:endParaRPr lang="en-US" sz="3460">
              <a:solidFill>
                <a:srgbClr val="FFFFFF"/>
              </a:solidFill>
              <a:latin typeface="Muli Regular"/>
            </a:endParaRPr>
          </a:p>
        </p:txBody>
      </p:sp>
      <p:sp>
        <p:nvSpPr>
          <p:cNvPr id="5" name="TextBox 5"/>
          <p:cNvSpPr txBox="1"/>
          <p:nvPr/>
        </p:nvSpPr>
        <p:spPr>
          <a:xfrm>
            <a:off x="1028700" y="5621909"/>
            <a:ext cx="16715409" cy="3636391"/>
          </a:xfrm>
          <a:prstGeom prst="rect">
            <a:avLst/>
          </a:prstGeom>
        </p:spPr>
        <p:txBody>
          <a:bodyPr lIns="0" tIns="0" rIns="0" bIns="0" rtlCol="0" anchor="t">
            <a:spAutoFit/>
          </a:bodyPr>
          <a:lstStyle/>
          <a:p>
            <a:pPr algn="just">
              <a:lnSpc>
                <a:spcPts val="4844"/>
              </a:lnSpc>
            </a:pPr>
            <a:r>
              <a:rPr lang="en-US" sz="3460">
                <a:solidFill>
                  <a:srgbClr val="FFFFFF"/>
                </a:solidFill>
                <a:latin typeface="Muli Regular"/>
              </a:rPr>
              <a:t>Quy trình tấn công:</a:t>
            </a:r>
          </a:p>
          <a:p>
            <a:pPr algn="just">
              <a:lnSpc>
                <a:spcPts val="4844"/>
              </a:lnSpc>
            </a:pPr>
            <a:r>
              <a:rPr lang="en-US" sz="3460">
                <a:solidFill>
                  <a:srgbClr val="FFFFFF"/>
                </a:solidFill>
                <a:latin typeface="Muli Regular"/>
              </a:rPr>
              <a:t>- Kẻ tấn công gửi một số lượng lớn gói tin UDP đến nạn nhân.</a:t>
            </a:r>
          </a:p>
          <a:p>
            <a:pPr algn="just">
              <a:lnSpc>
                <a:spcPts val="4844"/>
              </a:lnSpc>
            </a:pPr>
            <a:r>
              <a:rPr lang="en-US" sz="3460">
                <a:solidFill>
                  <a:srgbClr val="FFFFFF"/>
                </a:solidFill>
                <a:latin typeface="Muli Regular"/>
              </a:rPr>
              <a:t>- Máy nạn nhân sẽ kiểm tra các ứng dụng với cổng và thấy rằng không có ứng dụng nghe ở cổng nên sẽ trả lời với một gói ICMP “không thể truy cập"</a:t>
            </a:r>
          </a:p>
          <a:p>
            <a:pPr algn="just">
              <a:lnSpc>
                <a:spcPts val="4844"/>
              </a:lnSpc>
            </a:pPr>
            <a:r>
              <a:rPr lang="en-US" sz="3460">
                <a:solidFill>
                  <a:srgbClr val="FFFFFF"/>
                </a:solidFill>
                <a:latin typeface="Muli Regular"/>
              </a:rPr>
              <a:t>- Hệ thống bị buộc phải gửi nhiều gói tin ICMP dẫn đến mất khả năng xử lý các yêu cầu của các khách hàng thông thường</a:t>
            </a:r>
          </a:p>
        </p:txBody>
      </p:sp>
      <p:sp>
        <p:nvSpPr>
          <p:cNvPr id="6" name="TextBox 6"/>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82083" y="834054"/>
            <a:ext cx="12923833" cy="8618891"/>
          </a:xfrm>
          <a:prstGeom prst="rect">
            <a:avLst/>
          </a:prstGeom>
        </p:spPr>
      </p:pic>
      <p:sp>
        <p:nvSpPr>
          <p:cNvPr id="3" name="TextBox 3"/>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4780993"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HTTP Flood Attack</a:t>
            </a:r>
          </a:p>
        </p:txBody>
      </p:sp>
      <p:sp>
        <p:nvSpPr>
          <p:cNvPr id="3" name="TextBox 3"/>
          <p:cNvSpPr txBox="1"/>
          <p:nvPr/>
        </p:nvSpPr>
        <p:spPr>
          <a:xfrm>
            <a:off x="1028700" y="2509057"/>
            <a:ext cx="16230600" cy="72940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HTTP flood là một kiểu tấn công Distributed Denial of Service (DDoS - từ chối dịch vụ phân tán), trong đó kẻ tấn công khai thác các yêu cầu HTTP GET hoặc POST có vẻ hợp pháp để tấn công máy chủ web hoặc ứng dụng.  </a:t>
            </a:r>
          </a:p>
          <a:p>
            <a:pPr algn="just">
              <a:lnSpc>
                <a:spcPts val="4839"/>
              </a:lnSpc>
            </a:pPr>
            <a:endParaRPr lang="en-US" sz="3456">
              <a:solidFill>
                <a:srgbClr val="FFFFFF"/>
              </a:solidFill>
              <a:latin typeface="Muli Regular"/>
            </a:endParaRPr>
          </a:p>
          <a:p>
            <a:pPr algn="just">
              <a:lnSpc>
                <a:spcPts val="4839"/>
              </a:lnSpc>
            </a:pPr>
            <a:r>
              <a:rPr lang="en-US" sz="3456">
                <a:solidFill>
                  <a:srgbClr val="FFFFFF"/>
                </a:solidFill>
                <a:latin typeface="Muli Regular"/>
              </a:rPr>
              <a:t>Gồm 2 dạng :</a:t>
            </a:r>
          </a:p>
          <a:p>
            <a:pPr algn="just">
              <a:lnSpc>
                <a:spcPts val="4839"/>
              </a:lnSpc>
            </a:pPr>
            <a:r>
              <a:rPr lang="en-US" sz="3456">
                <a:solidFill>
                  <a:srgbClr val="FFFFFF"/>
                </a:solidFill>
                <a:latin typeface="Muli Regular"/>
              </a:rPr>
              <a:t>     + Get Flood : thường được sử dụng để truy xuất các nội dung tĩnh như hình ảnh. </a:t>
            </a:r>
          </a:p>
          <a:p>
            <a:pPr algn="just">
              <a:lnSpc>
                <a:spcPts val="4839"/>
              </a:lnSpc>
            </a:pPr>
            <a:r>
              <a:rPr lang="en-US" sz="3456">
                <a:solidFill>
                  <a:srgbClr val="FFFFFF"/>
                </a:solidFill>
                <a:latin typeface="Muli Regular"/>
              </a:rPr>
              <a:t>     + Post Flood : yêu cầu máy chủ thực hiện một số loại xử lý để truy cập các tài nguyên động, cơ sở dữ liệu</a:t>
            </a:r>
          </a:p>
          <a:p>
            <a:pPr algn="just">
              <a:lnSpc>
                <a:spcPts val="4839"/>
              </a:lnSpc>
            </a:pPr>
            <a:r>
              <a:rPr lang="en-US" sz="3456">
                <a:solidFill>
                  <a:srgbClr val="FFFFFF"/>
                </a:solidFill>
                <a:latin typeface="Muli Regular"/>
              </a:rPr>
              <a:t>⟹ POST thường được sử dụng để tấn công nhằm gây hao tổn tài nguyên hệ thống. </a:t>
            </a:r>
          </a:p>
          <a:p>
            <a:pPr algn="just">
              <a:lnSpc>
                <a:spcPts val="4839"/>
              </a:lnSpc>
            </a:pPr>
            <a:endParaRPr lang="en-US" sz="3456">
              <a:solidFill>
                <a:srgbClr val="FFFFFF"/>
              </a:solidFill>
              <a:latin typeface="Muli Regular"/>
            </a:endParaRPr>
          </a:p>
        </p:txBody>
      </p:sp>
      <p:sp>
        <p:nvSpPr>
          <p:cNvPr id="4" name="TextBox 4"/>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45632" y="1307785"/>
            <a:ext cx="15196736" cy="7671429"/>
          </a:xfrm>
          <a:prstGeom prst="rect">
            <a:avLst/>
          </a:prstGeom>
        </p:spPr>
      </p:pic>
      <p:sp>
        <p:nvSpPr>
          <p:cNvPr id="3" name="TextBox 3"/>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EEDF"/>
        </a:solidFill>
        <a:effectLst/>
      </p:bgPr>
    </p:bg>
    <p:spTree>
      <p:nvGrpSpPr>
        <p:cNvPr id="1" name=""/>
        <p:cNvGrpSpPr/>
        <p:nvPr/>
      </p:nvGrpSpPr>
      <p:grpSpPr>
        <a:xfrm>
          <a:off x="0" y="0"/>
          <a:ext cx="0" cy="0"/>
          <a:chOff x="0" y="0"/>
          <a:chExt cx="0" cy="0"/>
        </a:xfrm>
      </p:grpSpPr>
      <p:sp>
        <p:nvSpPr>
          <p:cNvPr id="2" name="TextBox 2"/>
          <p:cNvSpPr txBox="1"/>
          <p:nvPr/>
        </p:nvSpPr>
        <p:spPr>
          <a:xfrm>
            <a:off x="3806976" y="1019175"/>
            <a:ext cx="10674048" cy="1381125"/>
          </a:xfrm>
          <a:prstGeom prst="rect">
            <a:avLst/>
          </a:prstGeom>
        </p:spPr>
        <p:txBody>
          <a:bodyPr lIns="0" tIns="0" rIns="0" bIns="0" rtlCol="0" anchor="t">
            <a:spAutoFit/>
          </a:bodyPr>
          <a:lstStyle/>
          <a:p>
            <a:pPr algn="ctr">
              <a:lnSpc>
                <a:spcPts val="10800"/>
              </a:lnSpc>
            </a:pPr>
            <a:r>
              <a:rPr lang="en-US" sz="9000">
                <a:solidFill>
                  <a:srgbClr val="1A2127"/>
                </a:solidFill>
                <a:latin typeface="ไอติม"/>
              </a:rPr>
              <a:t>Thành viên</a:t>
            </a:r>
          </a:p>
        </p:txBody>
      </p:sp>
      <p:sp>
        <p:nvSpPr>
          <p:cNvPr id="3" name="TextBox 3"/>
          <p:cNvSpPr txBox="1"/>
          <p:nvPr/>
        </p:nvSpPr>
        <p:spPr>
          <a:xfrm>
            <a:off x="17259300" y="9459696"/>
            <a:ext cx="290512" cy="679450"/>
          </a:xfrm>
          <a:prstGeom prst="rect">
            <a:avLst/>
          </a:prstGeom>
        </p:spPr>
        <p:txBody>
          <a:bodyPr lIns="0" tIns="0" rIns="0" bIns="0" rtlCol="0" anchor="t">
            <a:spAutoFit/>
          </a:bodyPr>
          <a:lstStyle/>
          <a:p>
            <a:pPr algn="ctr">
              <a:lnSpc>
                <a:spcPts val="5599"/>
              </a:lnSpc>
            </a:pPr>
            <a:r>
              <a:rPr lang="en-US" sz="3999">
                <a:solidFill>
                  <a:srgbClr val="013B32"/>
                </a:solidFill>
                <a:latin typeface="Noto Sans"/>
              </a:rPr>
              <a:t>3</a:t>
            </a:r>
          </a:p>
        </p:txBody>
      </p:sp>
      <p:sp>
        <p:nvSpPr>
          <p:cNvPr id="4" name="TextBox 4"/>
          <p:cNvSpPr txBox="1"/>
          <p:nvPr/>
        </p:nvSpPr>
        <p:spPr>
          <a:xfrm>
            <a:off x="4207840" y="3753933"/>
            <a:ext cx="9872319" cy="2683885"/>
          </a:xfrm>
          <a:prstGeom prst="rect">
            <a:avLst/>
          </a:prstGeom>
        </p:spPr>
        <p:txBody>
          <a:bodyPr lIns="0" tIns="0" rIns="0" bIns="0" rtlCol="0" anchor="t">
            <a:spAutoFit/>
          </a:bodyPr>
          <a:lstStyle/>
          <a:p>
            <a:pPr algn="ctr">
              <a:lnSpc>
                <a:spcPts val="7172"/>
              </a:lnSpc>
            </a:pPr>
            <a:r>
              <a:rPr lang="en-US" sz="5123">
                <a:solidFill>
                  <a:srgbClr val="000000"/>
                </a:solidFill>
                <a:latin typeface="Noto Sans"/>
              </a:rPr>
              <a:t>Lê Thái Thanh Sơn - 3119410354</a:t>
            </a:r>
          </a:p>
          <a:p>
            <a:pPr algn="ctr">
              <a:lnSpc>
                <a:spcPts val="7172"/>
              </a:lnSpc>
            </a:pPr>
            <a:r>
              <a:rPr lang="en-US" sz="5123">
                <a:solidFill>
                  <a:srgbClr val="000000"/>
                </a:solidFill>
                <a:latin typeface="Noto Sans"/>
              </a:rPr>
              <a:t>Trần Hữu Khương - 3119410204</a:t>
            </a:r>
          </a:p>
          <a:p>
            <a:pPr algn="ctr">
              <a:lnSpc>
                <a:spcPts val="7172"/>
              </a:lnSpc>
            </a:pPr>
            <a:r>
              <a:rPr lang="en-US" sz="5123">
                <a:solidFill>
                  <a:srgbClr val="000000"/>
                </a:solidFill>
                <a:latin typeface="Noto Sans"/>
              </a:rPr>
              <a:t>Võ Hoàng Kiệt - 3119410215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0" y="3020466"/>
            <a:ext cx="8739639" cy="5037210"/>
          </a:xfrm>
          <a:prstGeom prst="rect">
            <a:avLst/>
          </a:prstGeom>
        </p:spPr>
      </p:pic>
      <p:grpSp>
        <p:nvGrpSpPr>
          <p:cNvPr id="3" name="Group 3"/>
          <p:cNvGrpSpPr/>
          <p:nvPr/>
        </p:nvGrpSpPr>
        <p:grpSpPr>
          <a:xfrm>
            <a:off x="10379461" y="3533223"/>
            <a:ext cx="6268716" cy="3807886"/>
            <a:chOff x="0" y="0"/>
            <a:chExt cx="8358288" cy="5077181"/>
          </a:xfrm>
        </p:grpSpPr>
        <p:pic>
          <p:nvPicPr>
            <p:cNvPr id="4" name="Picture 4"/>
            <p:cNvPicPr>
              <a:picLocks noChangeAspect="1"/>
            </p:cNvPicPr>
            <p:nvPr/>
          </p:nvPicPr>
          <p:blipFill>
            <a:blip r:embed="rId4"/>
            <a:srcRect t="521" b="521"/>
            <a:stretch>
              <a:fillRect/>
            </a:stretch>
          </p:blipFill>
          <p:spPr>
            <a:xfrm>
              <a:off x="0" y="0"/>
              <a:ext cx="8358288" cy="5077181"/>
            </a:xfrm>
            <a:prstGeom prst="rect">
              <a:avLst/>
            </a:prstGeom>
          </p:spPr>
        </p:pic>
      </p:grpSp>
      <p:sp>
        <p:nvSpPr>
          <p:cNvPr id="5" name="AutoShape 5"/>
          <p:cNvSpPr/>
          <p:nvPr/>
        </p:nvSpPr>
        <p:spPr>
          <a:xfrm>
            <a:off x="-545315" y="9258300"/>
            <a:ext cx="19416731" cy="0"/>
          </a:xfrm>
          <a:prstGeom prst="line">
            <a:avLst/>
          </a:prstGeom>
          <a:ln w="28575" cap="rnd">
            <a:solidFill>
              <a:srgbClr val="FAEEDF">
                <a:alpha val="24706"/>
              </a:srgbClr>
            </a:solidFill>
            <a:prstDash val="sysDot"/>
            <a:headEnd type="none" w="sm" len="sm"/>
            <a:tailEnd type="none" w="sm" len="sm"/>
          </a:ln>
        </p:spPr>
      </p:sp>
      <p:sp>
        <p:nvSpPr>
          <p:cNvPr id="6" name="TextBox 6"/>
          <p:cNvSpPr txBox="1"/>
          <p:nvPr/>
        </p:nvSpPr>
        <p:spPr>
          <a:xfrm>
            <a:off x="1028700" y="267741"/>
            <a:ext cx="16414335" cy="2437801"/>
          </a:xfrm>
          <a:prstGeom prst="rect">
            <a:avLst/>
          </a:prstGeom>
        </p:spPr>
        <p:txBody>
          <a:bodyPr lIns="0" tIns="0" rIns="0" bIns="0" rtlCol="0" anchor="t">
            <a:spAutoFit/>
          </a:bodyPr>
          <a:lstStyle/>
          <a:p>
            <a:pPr>
              <a:lnSpc>
                <a:spcPts val="9560"/>
              </a:lnSpc>
            </a:pPr>
            <a:r>
              <a:rPr lang="en-US" sz="7966">
                <a:solidFill>
                  <a:srgbClr val="FFCB30"/>
                </a:solidFill>
                <a:latin typeface="ไอติม"/>
              </a:rPr>
              <a:t>2.2 Phương pháp phát hiện tấn công DOS</a:t>
            </a:r>
          </a:p>
        </p:txBody>
      </p:sp>
      <p:sp>
        <p:nvSpPr>
          <p:cNvPr id="7" name="TextBox 7"/>
          <p:cNvSpPr txBox="1"/>
          <p:nvPr/>
        </p:nvSpPr>
        <p:spPr>
          <a:xfrm>
            <a:off x="491692" y="3828024"/>
            <a:ext cx="9032759" cy="42460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Các dấu hiệu nhận biết bạn đang bị tấn DoS        + Băng thông sụp giảm nghiêm trọng.</a:t>
            </a:r>
          </a:p>
          <a:p>
            <a:pPr algn="just">
              <a:lnSpc>
                <a:spcPts val="4839"/>
              </a:lnSpc>
            </a:pPr>
            <a:r>
              <a:rPr lang="en-US" sz="3456">
                <a:solidFill>
                  <a:srgbClr val="FFFFFF"/>
                </a:solidFill>
                <a:latin typeface="Muli Regular"/>
              </a:rPr>
              <a:t>+ Website, hệ thống bị sập hoàn toàn. </a:t>
            </a:r>
          </a:p>
          <a:p>
            <a:pPr algn="just">
              <a:lnSpc>
                <a:spcPts val="4839"/>
              </a:lnSpc>
            </a:pPr>
            <a:r>
              <a:rPr lang="en-US" sz="3456">
                <a:solidFill>
                  <a:srgbClr val="FFFFFF"/>
                </a:solidFill>
                <a:latin typeface="Muli Regular"/>
              </a:rPr>
              <a:t>+ Lưu lượng truy cập bất thường.</a:t>
            </a:r>
          </a:p>
          <a:p>
            <a:pPr algn="just">
              <a:lnSpc>
                <a:spcPts val="4839"/>
              </a:lnSpc>
            </a:pPr>
            <a:r>
              <a:rPr lang="en-US" sz="3456">
                <a:solidFill>
                  <a:srgbClr val="FFFFFF"/>
                </a:solidFill>
                <a:latin typeface="Muli Regular"/>
              </a:rPr>
              <a:t>+ Mất kết nối đột ngột với các thiết bị cùng mạng.</a:t>
            </a:r>
          </a:p>
          <a:p>
            <a:pPr algn="just">
              <a:lnSpc>
                <a:spcPts val="4839"/>
              </a:lnSpc>
            </a:pPr>
            <a:endParaRPr lang="en-US" sz="3456">
              <a:solidFill>
                <a:srgbClr val="FFFFFF"/>
              </a:solidFill>
              <a:latin typeface="Muli Regular"/>
            </a:endParaRPr>
          </a:p>
        </p:txBody>
      </p:sp>
      <p:sp>
        <p:nvSpPr>
          <p:cNvPr id="8" name="TextBox 8"/>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0" y="3020466"/>
            <a:ext cx="8739639" cy="5037210"/>
          </a:xfrm>
          <a:prstGeom prst="rect">
            <a:avLst/>
          </a:prstGeom>
        </p:spPr>
      </p:pic>
      <p:grpSp>
        <p:nvGrpSpPr>
          <p:cNvPr id="3" name="Group 3"/>
          <p:cNvGrpSpPr/>
          <p:nvPr/>
        </p:nvGrpSpPr>
        <p:grpSpPr>
          <a:xfrm>
            <a:off x="10379461" y="3533223"/>
            <a:ext cx="6268716" cy="3807886"/>
            <a:chOff x="0" y="0"/>
            <a:chExt cx="8358288" cy="5077181"/>
          </a:xfrm>
        </p:grpSpPr>
        <p:pic>
          <p:nvPicPr>
            <p:cNvPr id="4" name="Picture 4"/>
            <p:cNvPicPr>
              <a:picLocks noChangeAspect="1"/>
            </p:cNvPicPr>
            <p:nvPr/>
          </p:nvPicPr>
          <p:blipFill>
            <a:blip r:embed="rId4"/>
            <a:srcRect l="9710" r="9710"/>
            <a:stretch>
              <a:fillRect/>
            </a:stretch>
          </p:blipFill>
          <p:spPr>
            <a:xfrm>
              <a:off x="0" y="0"/>
              <a:ext cx="8358288" cy="5077181"/>
            </a:xfrm>
            <a:prstGeom prst="rect">
              <a:avLst/>
            </a:prstGeom>
          </p:spPr>
        </p:pic>
      </p:grpSp>
      <p:sp>
        <p:nvSpPr>
          <p:cNvPr id="5" name="AutoShape 5"/>
          <p:cNvSpPr/>
          <p:nvPr/>
        </p:nvSpPr>
        <p:spPr>
          <a:xfrm>
            <a:off x="-564365" y="9258300"/>
            <a:ext cx="19416731" cy="0"/>
          </a:xfrm>
          <a:prstGeom prst="line">
            <a:avLst/>
          </a:prstGeom>
          <a:ln w="28575" cap="rnd">
            <a:solidFill>
              <a:srgbClr val="FAEEDF">
                <a:alpha val="24706"/>
              </a:srgbClr>
            </a:solidFill>
            <a:prstDash val="sysDot"/>
            <a:headEnd type="none" w="sm" len="sm"/>
            <a:tailEnd type="none" w="sm" len="sm"/>
          </a:ln>
        </p:spPr>
      </p:sp>
      <p:sp>
        <p:nvSpPr>
          <p:cNvPr id="6" name="TextBox 6"/>
          <p:cNvSpPr txBox="1"/>
          <p:nvPr/>
        </p:nvSpPr>
        <p:spPr>
          <a:xfrm>
            <a:off x="368031" y="1019175"/>
            <a:ext cx="18484334"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2.3 Phương pháp phòng chống</a:t>
            </a:r>
          </a:p>
        </p:txBody>
      </p:sp>
      <p:sp>
        <p:nvSpPr>
          <p:cNvPr id="7" name="TextBox 7"/>
          <p:cNvSpPr txBox="1"/>
          <p:nvPr/>
        </p:nvSpPr>
        <p:spPr>
          <a:xfrm>
            <a:off x="656646" y="2976628"/>
            <a:ext cx="8653629" cy="79036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Tăng băng thông, sử dụng các hệ thống cân bằng tải…</a:t>
            </a:r>
          </a:p>
          <a:p>
            <a:pPr algn="just">
              <a:lnSpc>
                <a:spcPts val="4839"/>
              </a:lnSpc>
            </a:pPr>
            <a:r>
              <a:rPr lang="en-US" sz="3456">
                <a:solidFill>
                  <a:srgbClr val="FFFFFF"/>
                </a:solidFill>
                <a:latin typeface="Muli Regular"/>
              </a:rPr>
              <a:t>- Sử dụng bộ lọc, tăng backlog, giảm SYN-RECEIVED Timer, SYN caching, tường lửa,…</a:t>
            </a:r>
          </a:p>
          <a:p>
            <a:pPr algn="just">
              <a:lnSpc>
                <a:spcPts val="4839"/>
              </a:lnSpc>
            </a:pPr>
            <a:r>
              <a:rPr lang="en-US" sz="3456">
                <a:solidFill>
                  <a:srgbClr val="FFFFFF"/>
                </a:solidFill>
                <a:latin typeface="Muli Regular"/>
              </a:rPr>
              <a:t>- Xây dựng hệ thống định mức, giới hạn cho người sử dụng, nhằm mục đích ngăn ngừa trường hợp người sử dụng ác ý muốn lợi dụng các tài nguyên trên server để tấn công chính server hoặc mạng và server khác.</a:t>
            </a:r>
          </a:p>
          <a:p>
            <a:pPr algn="just">
              <a:lnSpc>
                <a:spcPts val="4839"/>
              </a:lnSpc>
            </a:pPr>
            <a:endParaRPr lang="en-US" sz="3456">
              <a:solidFill>
                <a:srgbClr val="FFFFFF"/>
              </a:solidFill>
              <a:latin typeface="Muli Regular"/>
            </a:endParaRPr>
          </a:p>
          <a:p>
            <a:pPr algn="just">
              <a:lnSpc>
                <a:spcPts val="4839"/>
              </a:lnSpc>
            </a:pPr>
            <a:endParaRPr lang="en-US" sz="3456">
              <a:solidFill>
                <a:srgbClr val="FFFFFF"/>
              </a:solidFill>
              <a:latin typeface="Muli Regular"/>
            </a:endParaRPr>
          </a:p>
        </p:txBody>
      </p:sp>
      <p:sp>
        <p:nvSpPr>
          <p:cNvPr id="8" name="TextBox 8"/>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0" y="3020466"/>
            <a:ext cx="8739639" cy="5037210"/>
          </a:xfrm>
          <a:prstGeom prst="rect">
            <a:avLst/>
          </a:prstGeom>
        </p:spPr>
      </p:pic>
      <p:grpSp>
        <p:nvGrpSpPr>
          <p:cNvPr id="3" name="Group 3"/>
          <p:cNvGrpSpPr/>
          <p:nvPr/>
        </p:nvGrpSpPr>
        <p:grpSpPr>
          <a:xfrm>
            <a:off x="10379461" y="3533223"/>
            <a:ext cx="6268716" cy="3807886"/>
            <a:chOff x="0" y="0"/>
            <a:chExt cx="8358288" cy="5077181"/>
          </a:xfrm>
        </p:grpSpPr>
        <p:pic>
          <p:nvPicPr>
            <p:cNvPr id="4" name="Picture 4"/>
            <p:cNvPicPr>
              <a:picLocks noChangeAspect="1"/>
            </p:cNvPicPr>
            <p:nvPr/>
          </p:nvPicPr>
          <p:blipFill>
            <a:blip r:embed="rId4"/>
            <a:srcRect l="9710" r="9710"/>
            <a:stretch>
              <a:fillRect/>
            </a:stretch>
          </p:blipFill>
          <p:spPr>
            <a:xfrm>
              <a:off x="0" y="0"/>
              <a:ext cx="8358288" cy="5077181"/>
            </a:xfrm>
            <a:prstGeom prst="rect">
              <a:avLst/>
            </a:prstGeom>
          </p:spPr>
        </p:pic>
      </p:grpSp>
      <p:sp>
        <p:nvSpPr>
          <p:cNvPr id="5" name="AutoShape 5"/>
          <p:cNvSpPr/>
          <p:nvPr/>
        </p:nvSpPr>
        <p:spPr>
          <a:xfrm>
            <a:off x="-564365" y="9258300"/>
            <a:ext cx="19416731" cy="0"/>
          </a:xfrm>
          <a:prstGeom prst="line">
            <a:avLst/>
          </a:prstGeom>
          <a:ln w="28575" cap="rnd">
            <a:solidFill>
              <a:srgbClr val="FAEEDF">
                <a:alpha val="24706"/>
              </a:srgbClr>
            </a:solidFill>
            <a:prstDash val="sysDot"/>
            <a:headEnd type="none" w="sm" len="sm"/>
            <a:tailEnd type="none" w="sm" len="sm"/>
          </a:ln>
        </p:spPr>
      </p:sp>
      <p:sp>
        <p:nvSpPr>
          <p:cNvPr id="6" name="TextBox 6"/>
          <p:cNvSpPr txBox="1"/>
          <p:nvPr/>
        </p:nvSpPr>
        <p:spPr>
          <a:xfrm>
            <a:off x="368031" y="1019175"/>
            <a:ext cx="18484334" cy="1381125"/>
          </a:xfrm>
          <a:prstGeom prst="rect">
            <a:avLst/>
          </a:prstGeom>
        </p:spPr>
        <p:txBody>
          <a:bodyPr lIns="0" tIns="0" rIns="0" bIns="0" rtlCol="0" anchor="t">
            <a:spAutoFit/>
          </a:bodyPr>
          <a:lstStyle/>
          <a:p>
            <a:pPr>
              <a:lnSpc>
                <a:spcPts val="10800"/>
              </a:lnSpc>
            </a:pPr>
            <a:r>
              <a:rPr lang="en-US" sz="9000">
                <a:solidFill>
                  <a:srgbClr val="FFCB30"/>
                </a:solidFill>
                <a:latin typeface="ไอติม"/>
              </a:rPr>
              <a:t>2.3 Phương pháp phòng chống</a:t>
            </a:r>
          </a:p>
        </p:txBody>
      </p:sp>
      <p:sp>
        <p:nvSpPr>
          <p:cNvPr id="7" name="TextBox 7"/>
          <p:cNvSpPr txBox="1"/>
          <p:nvPr/>
        </p:nvSpPr>
        <p:spPr>
          <a:xfrm>
            <a:off x="681921" y="2953791"/>
            <a:ext cx="8653629" cy="18076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Sử dụng các phương pháp chuyển hướng dữ liệu như CDN.</a:t>
            </a:r>
          </a:p>
          <a:p>
            <a:pPr algn="just">
              <a:lnSpc>
                <a:spcPts val="4839"/>
              </a:lnSpc>
            </a:pPr>
            <a:endParaRPr lang="en-US" sz="3456">
              <a:solidFill>
                <a:srgbClr val="FFFFFF"/>
              </a:solidFill>
              <a:latin typeface="Muli Regular"/>
            </a:endParaRPr>
          </a:p>
        </p:txBody>
      </p:sp>
      <p:sp>
        <p:nvSpPr>
          <p:cNvPr id="8" name="TextBox 8"/>
          <p:cNvSpPr txBox="1"/>
          <p:nvPr/>
        </p:nvSpPr>
        <p:spPr>
          <a:xfrm>
            <a:off x="17215783" y="9461112"/>
            <a:ext cx="579953" cy="679450"/>
          </a:xfrm>
          <a:prstGeom prst="rect">
            <a:avLst/>
          </a:prstGeom>
        </p:spPr>
        <p:txBody>
          <a:bodyPr lIns="0" tIns="0" rIns="0" bIns="0" rtlCol="0" anchor="t">
            <a:spAutoFit/>
          </a:bodyPr>
          <a:lstStyle/>
          <a:p>
            <a:pPr algn="ctr">
              <a:lnSpc>
                <a:spcPts val="5599"/>
              </a:lnSpc>
            </a:pPr>
            <a:r>
              <a:rPr lang="en-US" sz="3999">
                <a:solidFill>
                  <a:srgbClr val="FFFFFF"/>
                </a:solidFill>
                <a:latin typeface="Open Sans Light"/>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64365" y="9258300"/>
            <a:ext cx="19416731" cy="0"/>
          </a:xfrm>
          <a:prstGeom prst="line">
            <a:avLst/>
          </a:prstGeom>
          <a:ln w="28575" cap="rnd">
            <a:solidFill>
              <a:srgbClr val="FAEEDF">
                <a:alpha val="24706"/>
              </a:srgbClr>
            </a:solidFill>
            <a:prstDash val="sysDot"/>
            <a:headEnd type="none" w="sm" len="sm"/>
            <a:tailEnd type="none" w="sm" len="sm"/>
          </a:ln>
        </p:spPr>
      </p:sp>
      <p:pic>
        <p:nvPicPr>
          <p:cNvPr id="3" name="Picture 3"/>
          <p:cNvPicPr>
            <a:picLocks noChangeAspect="1"/>
          </p:cNvPicPr>
          <p:nvPr/>
        </p:nvPicPr>
        <p:blipFill>
          <a:blip r:embed="rId2"/>
          <a:srcRect/>
          <a:stretch>
            <a:fillRect/>
          </a:stretch>
        </p:blipFill>
        <p:spPr>
          <a:xfrm>
            <a:off x="15339663" y="7338663"/>
            <a:ext cx="2948337" cy="2948337"/>
          </a:xfrm>
          <a:prstGeom prst="rect">
            <a:avLst/>
          </a:prstGeom>
        </p:spPr>
      </p:pic>
      <p:sp>
        <p:nvSpPr>
          <p:cNvPr id="4" name="TextBox 4"/>
          <p:cNvSpPr txBox="1"/>
          <p:nvPr/>
        </p:nvSpPr>
        <p:spPr>
          <a:xfrm>
            <a:off x="2044719" y="3891272"/>
            <a:ext cx="14198561" cy="2495550"/>
          </a:xfrm>
          <a:prstGeom prst="rect">
            <a:avLst/>
          </a:prstGeom>
        </p:spPr>
        <p:txBody>
          <a:bodyPr lIns="0" tIns="0" rIns="0" bIns="0" rtlCol="0" anchor="t">
            <a:spAutoFit/>
          </a:bodyPr>
          <a:lstStyle/>
          <a:p>
            <a:pPr algn="ctr">
              <a:lnSpc>
                <a:spcPts val="9860"/>
              </a:lnSpc>
            </a:pPr>
            <a:r>
              <a:rPr lang="en-US" sz="8216">
                <a:solidFill>
                  <a:srgbClr val="0E0A01"/>
                </a:solidFill>
                <a:latin typeface="ไอติม"/>
              </a:rPr>
              <a:t>Cảm ơn thầy và các bạn đã lắng nghe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2754846" cy="1381125"/>
          </a:xfrm>
          <a:prstGeom prst="rect">
            <a:avLst/>
          </a:prstGeom>
        </p:spPr>
        <p:txBody>
          <a:bodyPr lIns="0" tIns="0" rIns="0" bIns="0" rtlCol="0" anchor="t">
            <a:spAutoFit/>
          </a:bodyPr>
          <a:lstStyle/>
          <a:p>
            <a:pPr>
              <a:lnSpc>
                <a:spcPts val="10800"/>
              </a:lnSpc>
            </a:pPr>
            <a:r>
              <a:rPr lang="en-US" sz="9000">
                <a:solidFill>
                  <a:srgbClr val="FFFFFF"/>
                </a:solidFill>
                <a:latin typeface="ไอติม"/>
              </a:rPr>
              <a:t>Mục lục</a:t>
            </a:r>
          </a:p>
        </p:txBody>
      </p:sp>
      <p:sp>
        <p:nvSpPr>
          <p:cNvPr id="3" name="TextBox 3"/>
          <p:cNvSpPr txBox="1"/>
          <p:nvPr/>
        </p:nvSpPr>
        <p:spPr>
          <a:xfrm>
            <a:off x="2561075" y="3353159"/>
            <a:ext cx="8279299" cy="438785"/>
          </a:xfrm>
          <a:prstGeom prst="rect">
            <a:avLst/>
          </a:prstGeom>
        </p:spPr>
        <p:txBody>
          <a:bodyPr lIns="0" tIns="0" rIns="0" bIns="0" rtlCol="0" anchor="t">
            <a:spAutoFit/>
          </a:bodyPr>
          <a:lstStyle/>
          <a:p>
            <a:pPr>
              <a:lnSpc>
                <a:spcPts val="3640"/>
              </a:lnSpc>
            </a:pPr>
            <a:r>
              <a:rPr lang="en-US" sz="2600">
                <a:solidFill>
                  <a:srgbClr val="FFFFFF"/>
                </a:solidFill>
                <a:latin typeface="Muli Regular"/>
              </a:rPr>
              <a:t>1.1 Khái niệm</a:t>
            </a:r>
          </a:p>
        </p:txBody>
      </p:sp>
      <p:sp>
        <p:nvSpPr>
          <p:cNvPr id="4" name="TextBox 4"/>
          <p:cNvSpPr txBox="1"/>
          <p:nvPr/>
        </p:nvSpPr>
        <p:spPr>
          <a:xfrm>
            <a:off x="2188823" y="2601910"/>
            <a:ext cx="5949506" cy="645478"/>
          </a:xfrm>
          <a:prstGeom prst="rect">
            <a:avLst/>
          </a:prstGeom>
        </p:spPr>
        <p:txBody>
          <a:bodyPr lIns="0" tIns="0" rIns="0" bIns="0" rtlCol="0" anchor="t">
            <a:spAutoFit/>
          </a:bodyPr>
          <a:lstStyle/>
          <a:p>
            <a:pPr>
              <a:lnSpc>
                <a:spcPts val="5102"/>
              </a:lnSpc>
            </a:pPr>
            <a:r>
              <a:rPr lang="en-US" sz="3924">
                <a:solidFill>
                  <a:srgbClr val="FFFFFF"/>
                </a:solidFill>
                <a:latin typeface="ไอติม"/>
              </a:rPr>
              <a:t>Sơ lược về DoS</a:t>
            </a:r>
          </a:p>
        </p:txBody>
      </p:sp>
      <p:sp>
        <p:nvSpPr>
          <p:cNvPr id="5" name="TextBox 5"/>
          <p:cNvSpPr txBox="1"/>
          <p:nvPr/>
        </p:nvSpPr>
        <p:spPr>
          <a:xfrm>
            <a:off x="2188823" y="5849798"/>
            <a:ext cx="6619172" cy="645478"/>
          </a:xfrm>
          <a:prstGeom prst="rect">
            <a:avLst/>
          </a:prstGeom>
        </p:spPr>
        <p:txBody>
          <a:bodyPr lIns="0" tIns="0" rIns="0" bIns="0" rtlCol="0" anchor="t">
            <a:spAutoFit/>
          </a:bodyPr>
          <a:lstStyle/>
          <a:p>
            <a:pPr>
              <a:lnSpc>
                <a:spcPts val="5102"/>
              </a:lnSpc>
            </a:pPr>
            <a:r>
              <a:rPr lang="en-US" sz="3924">
                <a:solidFill>
                  <a:srgbClr val="FFFFFF"/>
                </a:solidFill>
                <a:latin typeface="ไอติม"/>
              </a:rPr>
              <a:t>Tấn công DoS</a:t>
            </a:r>
          </a:p>
        </p:txBody>
      </p:sp>
      <p:grpSp>
        <p:nvGrpSpPr>
          <p:cNvPr id="6" name="Group 6"/>
          <p:cNvGrpSpPr/>
          <p:nvPr/>
        </p:nvGrpSpPr>
        <p:grpSpPr>
          <a:xfrm>
            <a:off x="766656" y="2475046"/>
            <a:ext cx="956394" cy="946830"/>
            <a:chOff x="0" y="0"/>
            <a:chExt cx="1275191" cy="1262439"/>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1275191" cy="1262439"/>
            </a:xfrm>
            <a:prstGeom prst="rect">
              <a:avLst/>
            </a:prstGeom>
          </p:spPr>
        </p:pic>
        <p:sp>
          <p:nvSpPr>
            <p:cNvPr id="8" name="TextBox 8"/>
            <p:cNvSpPr txBox="1"/>
            <p:nvPr/>
          </p:nvSpPr>
          <p:spPr>
            <a:xfrm>
              <a:off x="318798" y="268635"/>
              <a:ext cx="637596" cy="699135"/>
            </a:xfrm>
            <a:prstGeom prst="rect">
              <a:avLst/>
            </a:prstGeom>
          </p:spPr>
          <p:txBody>
            <a:bodyPr lIns="0" tIns="0" rIns="0" bIns="0" rtlCol="0" anchor="t">
              <a:spAutoFit/>
            </a:bodyPr>
            <a:lstStyle/>
            <a:p>
              <a:pPr algn="ctr">
                <a:lnSpc>
                  <a:spcPts val="4290"/>
                </a:lnSpc>
              </a:pPr>
              <a:r>
                <a:rPr lang="en-US" sz="3300">
                  <a:solidFill>
                    <a:srgbClr val="1A2127"/>
                  </a:solidFill>
                  <a:latin typeface="ไอติม Bold"/>
                </a:rPr>
                <a:t>01</a:t>
              </a:r>
            </a:p>
          </p:txBody>
        </p:sp>
      </p:grpSp>
      <p:grpSp>
        <p:nvGrpSpPr>
          <p:cNvPr id="9" name="Group 9"/>
          <p:cNvGrpSpPr/>
          <p:nvPr/>
        </p:nvGrpSpPr>
        <p:grpSpPr>
          <a:xfrm>
            <a:off x="766656" y="5722935"/>
            <a:ext cx="956394" cy="946830"/>
            <a:chOff x="0" y="0"/>
            <a:chExt cx="1275191" cy="1262439"/>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1275191" cy="1262439"/>
            </a:xfrm>
            <a:prstGeom prst="rect">
              <a:avLst/>
            </a:prstGeom>
          </p:spPr>
        </p:pic>
        <p:sp>
          <p:nvSpPr>
            <p:cNvPr id="11" name="TextBox 11"/>
            <p:cNvSpPr txBox="1"/>
            <p:nvPr/>
          </p:nvSpPr>
          <p:spPr>
            <a:xfrm>
              <a:off x="318798" y="268635"/>
              <a:ext cx="637596" cy="1393825"/>
            </a:xfrm>
            <a:prstGeom prst="rect">
              <a:avLst/>
            </a:prstGeom>
          </p:spPr>
          <p:txBody>
            <a:bodyPr lIns="0" tIns="0" rIns="0" bIns="0" rtlCol="0" anchor="t">
              <a:spAutoFit/>
            </a:bodyPr>
            <a:lstStyle/>
            <a:p>
              <a:pPr algn="ctr">
                <a:lnSpc>
                  <a:spcPts val="4192"/>
                </a:lnSpc>
              </a:pPr>
              <a:r>
                <a:rPr lang="en-US" sz="3225">
                  <a:solidFill>
                    <a:srgbClr val="1A2127"/>
                  </a:solidFill>
                  <a:latin typeface="ไอติม Bold"/>
                </a:rPr>
                <a:t>02</a:t>
              </a:r>
            </a:p>
            <a:p>
              <a:pPr algn="ctr">
                <a:lnSpc>
                  <a:spcPts val="4192"/>
                </a:lnSpc>
              </a:pPr>
              <a:endParaRPr lang="en-US" sz="3225">
                <a:solidFill>
                  <a:srgbClr val="1A2127"/>
                </a:solidFill>
                <a:latin typeface="ไอติม Bold"/>
              </a:endParaRPr>
            </a:p>
          </p:txBody>
        </p:sp>
      </p:grpSp>
      <p:sp>
        <p:nvSpPr>
          <p:cNvPr id="12" name="TextBox 12"/>
          <p:cNvSpPr txBox="1"/>
          <p:nvPr/>
        </p:nvSpPr>
        <p:spPr>
          <a:xfrm>
            <a:off x="2561075" y="4509135"/>
            <a:ext cx="8279299" cy="438785"/>
          </a:xfrm>
          <a:prstGeom prst="rect">
            <a:avLst/>
          </a:prstGeom>
        </p:spPr>
        <p:txBody>
          <a:bodyPr lIns="0" tIns="0" rIns="0" bIns="0" rtlCol="0" anchor="t">
            <a:spAutoFit/>
          </a:bodyPr>
          <a:lstStyle/>
          <a:p>
            <a:pPr>
              <a:lnSpc>
                <a:spcPts val="3640"/>
              </a:lnSpc>
            </a:pPr>
            <a:r>
              <a:rPr lang="en-US" sz="2600">
                <a:solidFill>
                  <a:srgbClr val="FFFFFF"/>
                </a:solidFill>
                <a:latin typeface="Muli Regular"/>
              </a:rPr>
              <a:t>1.3 Hậu quả của tấn công DoS</a:t>
            </a:r>
          </a:p>
        </p:txBody>
      </p:sp>
      <p:sp>
        <p:nvSpPr>
          <p:cNvPr id="13" name="TextBox 13"/>
          <p:cNvSpPr txBox="1"/>
          <p:nvPr/>
        </p:nvSpPr>
        <p:spPr>
          <a:xfrm>
            <a:off x="2561075" y="5095875"/>
            <a:ext cx="9690096" cy="438785"/>
          </a:xfrm>
          <a:prstGeom prst="rect">
            <a:avLst/>
          </a:prstGeom>
        </p:spPr>
        <p:txBody>
          <a:bodyPr lIns="0" tIns="0" rIns="0" bIns="0" rtlCol="0" anchor="t">
            <a:spAutoFit/>
          </a:bodyPr>
          <a:lstStyle/>
          <a:p>
            <a:pPr>
              <a:lnSpc>
                <a:spcPts val="3640"/>
              </a:lnSpc>
            </a:pPr>
            <a:r>
              <a:rPr lang="en-US" sz="2600">
                <a:solidFill>
                  <a:srgbClr val="FFFFFF"/>
                </a:solidFill>
                <a:latin typeface="Muli Regular"/>
              </a:rPr>
              <a:t>1.4 Lịch sử của DoS và một số vụ tấn công DoS nổi tiếng </a:t>
            </a:r>
          </a:p>
        </p:txBody>
      </p:sp>
      <p:sp>
        <p:nvSpPr>
          <p:cNvPr id="14" name="TextBox 14"/>
          <p:cNvSpPr txBox="1"/>
          <p:nvPr/>
        </p:nvSpPr>
        <p:spPr>
          <a:xfrm>
            <a:off x="2561075" y="3923332"/>
            <a:ext cx="8279299" cy="438785"/>
          </a:xfrm>
          <a:prstGeom prst="rect">
            <a:avLst/>
          </a:prstGeom>
        </p:spPr>
        <p:txBody>
          <a:bodyPr lIns="0" tIns="0" rIns="0" bIns="0" rtlCol="0" anchor="t">
            <a:spAutoFit/>
          </a:bodyPr>
          <a:lstStyle/>
          <a:p>
            <a:pPr>
              <a:lnSpc>
                <a:spcPts val="3640"/>
              </a:lnSpc>
            </a:pPr>
            <a:r>
              <a:rPr lang="en-US" sz="2600">
                <a:solidFill>
                  <a:srgbClr val="FFFFFF"/>
                </a:solidFill>
                <a:latin typeface="Muli Regular"/>
              </a:rPr>
              <a:t>1.2 Mục đích</a:t>
            </a:r>
          </a:p>
        </p:txBody>
      </p:sp>
      <p:sp>
        <p:nvSpPr>
          <p:cNvPr id="15" name="TextBox 15"/>
          <p:cNvSpPr txBox="1"/>
          <p:nvPr/>
        </p:nvSpPr>
        <p:spPr>
          <a:xfrm>
            <a:off x="2561075" y="6622139"/>
            <a:ext cx="8279299" cy="438785"/>
          </a:xfrm>
          <a:prstGeom prst="rect">
            <a:avLst/>
          </a:prstGeom>
        </p:spPr>
        <p:txBody>
          <a:bodyPr lIns="0" tIns="0" rIns="0" bIns="0" rtlCol="0" anchor="t">
            <a:spAutoFit/>
          </a:bodyPr>
          <a:lstStyle/>
          <a:p>
            <a:pPr>
              <a:lnSpc>
                <a:spcPts val="3640"/>
              </a:lnSpc>
            </a:pPr>
            <a:r>
              <a:rPr lang="en-US" sz="2600">
                <a:solidFill>
                  <a:srgbClr val="FFFFFF"/>
                </a:solidFill>
                <a:latin typeface="Muli Regular"/>
              </a:rPr>
              <a:t>2.1 Các dạng tấn công DoS</a:t>
            </a:r>
          </a:p>
        </p:txBody>
      </p:sp>
      <p:sp>
        <p:nvSpPr>
          <p:cNvPr id="16" name="TextBox 16"/>
          <p:cNvSpPr txBox="1"/>
          <p:nvPr/>
        </p:nvSpPr>
        <p:spPr>
          <a:xfrm>
            <a:off x="2561075" y="7720973"/>
            <a:ext cx="8279299" cy="438785"/>
          </a:xfrm>
          <a:prstGeom prst="rect">
            <a:avLst/>
          </a:prstGeom>
        </p:spPr>
        <p:txBody>
          <a:bodyPr lIns="0" tIns="0" rIns="0" bIns="0" rtlCol="0" anchor="t">
            <a:spAutoFit/>
          </a:bodyPr>
          <a:lstStyle/>
          <a:p>
            <a:pPr>
              <a:lnSpc>
                <a:spcPts val="3640"/>
              </a:lnSpc>
            </a:pPr>
            <a:r>
              <a:rPr lang="en-US" sz="2600">
                <a:solidFill>
                  <a:srgbClr val="FFFFFF"/>
                </a:solidFill>
                <a:latin typeface="Muli Regular"/>
              </a:rPr>
              <a:t>2.2 Phương pháp phòng chống tấn công DoS</a:t>
            </a:r>
          </a:p>
        </p:txBody>
      </p:sp>
      <p:sp>
        <p:nvSpPr>
          <p:cNvPr id="17" name="TextBox 17"/>
          <p:cNvSpPr txBox="1"/>
          <p:nvPr/>
        </p:nvSpPr>
        <p:spPr>
          <a:xfrm>
            <a:off x="2561075" y="7154528"/>
            <a:ext cx="8279299" cy="438785"/>
          </a:xfrm>
          <a:prstGeom prst="rect">
            <a:avLst/>
          </a:prstGeom>
        </p:spPr>
        <p:txBody>
          <a:bodyPr lIns="0" tIns="0" rIns="0" bIns="0" rtlCol="0" anchor="t">
            <a:spAutoFit/>
          </a:bodyPr>
          <a:lstStyle/>
          <a:p>
            <a:pPr>
              <a:lnSpc>
                <a:spcPts val="3640"/>
              </a:lnSpc>
            </a:pPr>
            <a:r>
              <a:rPr lang="en-US" sz="2600">
                <a:solidFill>
                  <a:srgbClr val="FFFFFF"/>
                </a:solidFill>
                <a:latin typeface="Muli Regular"/>
              </a:rPr>
              <a:t>2.2 Phương pháp phát hiện tấn công DoS</a:t>
            </a:r>
          </a:p>
        </p:txBody>
      </p:sp>
      <p:sp>
        <p:nvSpPr>
          <p:cNvPr id="18" name="TextBox 18"/>
          <p:cNvSpPr txBox="1"/>
          <p:nvPr/>
        </p:nvSpPr>
        <p:spPr>
          <a:xfrm>
            <a:off x="2188823" y="8285669"/>
            <a:ext cx="5949506" cy="645478"/>
          </a:xfrm>
          <a:prstGeom prst="rect">
            <a:avLst/>
          </a:prstGeom>
        </p:spPr>
        <p:txBody>
          <a:bodyPr lIns="0" tIns="0" rIns="0" bIns="0" rtlCol="0" anchor="t">
            <a:spAutoFit/>
          </a:bodyPr>
          <a:lstStyle/>
          <a:p>
            <a:pPr>
              <a:lnSpc>
                <a:spcPts val="5102"/>
              </a:lnSpc>
            </a:pPr>
            <a:r>
              <a:rPr lang="en-US" sz="3924">
                <a:solidFill>
                  <a:srgbClr val="FFFFFF"/>
                </a:solidFill>
                <a:latin typeface="ไอติม"/>
              </a:rPr>
              <a:t>Demo</a:t>
            </a:r>
          </a:p>
        </p:txBody>
      </p:sp>
      <p:grpSp>
        <p:nvGrpSpPr>
          <p:cNvPr id="19" name="Group 19"/>
          <p:cNvGrpSpPr/>
          <p:nvPr/>
        </p:nvGrpSpPr>
        <p:grpSpPr>
          <a:xfrm>
            <a:off x="766656" y="8159758"/>
            <a:ext cx="1008734" cy="944925"/>
            <a:chOff x="0" y="0"/>
            <a:chExt cx="1344978" cy="1259900"/>
          </a:xfrm>
        </p:grpSpPr>
        <p:pic>
          <p:nvPicPr>
            <p:cNvPr id="20" name="Picture 2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2689" b="2689"/>
            <a:stretch>
              <a:fillRect/>
            </a:stretch>
          </p:blipFill>
          <p:spPr>
            <a:xfrm>
              <a:off x="0" y="0"/>
              <a:ext cx="1344978" cy="1259900"/>
            </a:xfrm>
            <a:prstGeom prst="rect">
              <a:avLst/>
            </a:prstGeom>
          </p:spPr>
        </p:pic>
        <p:sp>
          <p:nvSpPr>
            <p:cNvPr id="21" name="TextBox 21"/>
            <p:cNvSpPr txBox="1"/>
            <p:nvPr/>
          </p:nvSpPr>
          <p:spPr>
            <a:xfrm>
              <a:off x="336245" y="268635"/>
              <a:ext cx="672489" cy="696595"/>
            </a:xfrm>
            <a:prstGeom prst="rect">
              <a:avLst/>
            </a:prstGeom>
          </p:spPr>
          <p:txBody>
            <a:bodyPr lIns="0" tIns="0" rIns="0" bIns="0" rtlCol="0" anchor="t">
              <a:spAutoFit/>
            </a:bodyPr>
            <a:lstStyle/>
            <a:p>
              <a:pPr algn="ctr">
                <a:lnSpc>
                  <a:spcPts val="4290"/>
                </a:lnSpc>
              </a:pPr>
              <a:r>
                <a:rPr lang="en-US" sz="3300">
                  <a:solidFill>
                    <a:srgbClr val="1A2127"/>
                  </a:solidFill>
                  <a:latin typeface="ไอติม Bold"/>
                </a:rPr>
                <a:t>03</a:t>
              </a:r>
            </a:p>
          </p:txBody>
        </p:sp>
      </p:grpSp>
      <p:sp>
        <p:nvSpPr>
          <p:cNvPr id="22" name="TextBox 22"/>
          <p:cNvSpPr txBox="1"/>
          <p:nvPr/>
        </p:nvSpPr>
        <p:spPr>
          <a:xfrm>
            <a:off x="17259300" y="9459696"/>
            <a:ext cx="290512"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978128" y="1477524"/>
            <a:ext cx="14350795" cy="7331951"/>
          </a:xfrm>
          <a:prstGeom prst="rect">
            <a:avLst/>
          </a:prstGeom>
        </p:spPr>
      </p:pic>
      <p:grpSp>
        <p:nvGrpSpPr>
          <p:cNvPr id="3" name="Group 3"/>
          <p:cNvGrpSpPr/>
          <p:nvPr/>
        </p:nvGrpSpPr>
        <p:grpSpPr>
          <a:xfrm>
            <a:off x="3711579" y="2227511"/>
            <a:ext cx="10864842" cy="5506294"/>
            <a:chOff x="0" y="0"/>
            <a:chExt cx="14486456" cy="7341726"/>
          </a:xfrm>
        </p:grpSpPr>
        <p:sp>
          <p:nvSpPr>
            <p:cNvPr id="4" name="TextBox 4"/>
            <p:cNvSpPr txBox="1"/>
            <p:nvPr/>
          </p:nvSpPr>
          <p:spPr>
            <a:xfrm>
              <a:off x="0" y="1293986"/>
              <a:ext cx="14486456" cy="4876800"/>
            </a:xfrm>
            <a:prstGeom prst="rect">
              <a:avLst/>
            </a:prstGeom>
          </p:spPr>
          <p:txBody>
            <a:bodyPr lIns="0" tIns="0" rIns="0" bIns="0" rtlCol="0" anchor="t">
              <a:spAutoFit/>
            </a:bodyPr>
            <a:lstStyle/>
            <a:p>
              <a:pPr algn="ctr">
                <a:lnSpc>
                  <a:spcPts val="14400"/>
                </a:lnSpc>
              </a:pPr>
              <a:r>
                <a:rPr lang="en-US" sz="12000">
                  <a:solidFill>
                    <a:srgbClr val="FFFFFF"/>
                  </a:solidFill>
                  <a:latin typeface="Varela Round"/>
                </a:rPr>
                <a:t>SƠ LƯỢC VỀ DOS</a:t>
              </a:r>
            </a:p>
          </p:txBody>
        </p:sp>
        <p:sp>
          <p:nvSpPr>
            <p:cNvPr id="5" name="TextBox 5"/>
            <p:cNvSpPr txBox="1"/>
            <p:nvPr/>
          </p:nvSpPr>
          <p:spPr>
            <a:xfrm>
              <a:off x="2010497" y="6668273"/>
              <a:ext cx="10465462" cy="676275"/>
            </a:xfrm>
            <a:prstGeom prst="rect">
              <a:avLst/>
            </a:prstGeom>
          </p:spPr>
          <p:txBody>
            <a:bodyPr lIns="0" tIns="0" rIns="0" bIns="0" rtlCol="0" anchor="t">
              <a:spAutoFit/>
            </a:bodyPr>
            <a:lstStyle/>
            <a:p>
              <a:pPr algn="ctr">
                <a:lnSpc>
                  <a:spcPts val="4200"/>
                </a:lnSpc>
              </a:pPr>
              <a:endParaRPr/>
            </a:p>
          </p:txBody>
        </p:sp>
        <p:sp>
          <p:nvSpPr>
            <p:cNvPr id="6" name="TextBox 6"/>
            <p:cNvSpPr txBox="1"/>
            <p:nvPr/>
          </p:nvSpPr>
          <p:spPr>
            <a:xfrm>
              <a:off x="1436279" y="-69497"/>
              <a:ext cx="11613898" cy="676275"/>
            </a:xfrm>
            <a:prstGeom prst="rect">
              <a:avLst/>
            </a:prstGeom>
          </p:spPr>
          <p:txBody>
            <a:bodyPr lIns="0" tIns="0" rIns="0" bIns="0" rtlCol="0" anchor="t">
              <a:spAutoFit/>
            </a:bodyPr>
            <a:lstStyle/>
            <a:p>
              <a:pPr algn="ctr">
                <a:lnSpc>
                  <a:spcPts val="4200"/>
                </a:lnSpc>
              </a:pPr>
              <a:r>
                <a:rPr lang="en-US" sz="3000">
                  <a:solidFill>
                    <a:srgbClr val="FFFFFF"/>
                  </a:solidFill>
                  <a:latin typeface="Varela Round"/>
                </a:rPr>
                <a:t>CHƯƠNG 1</a:t>
              </a:r>
            </a:p>
          </p:txBody>
        </p:sp>
      </p:grpSp>
      <p:sp>
        <p:nvSpPr>
          <p:cNvPr id="7" name="TextBox 7"/>
          <p:cNvSpPr txBox="1"/>
          <p:nvPr/>
        </p:nvSpPr>
        <p:spPr>
          <a:xfrm>
            <a:off x="17259300" y="9459696"/>
            <a:ext cx="290512"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AutoShape 2"/>
          <p:cNvSpPr/>
          <p:nvPr/>
        </p:nvSpPr>
        <p:spPr>
          <a:xfrm>
            <a:off x="-564365" y="9258300"/>
            <a:ext cx="19416731" cy="0"/>
          </a:xfrm>
          <a:prstGeom prst="line">
            <a:avLst/>
          </a:prstGeom>
          <a:ln w="28575" cap="rnd">
            <a:solidFill>
              <a:srgbClr val="FAEEDF">
                <a:alpha val="24706"/>
              </a:srgbClr>
            </a:solidFill>
            <a:prstDash val="sysDot"/>
            <a:headEnd type="none" w="sm" len="sm"/>
            <a:tailEnd type="none" w="sm" len="sm"/>
          </a:ln>
        </p:spPr>
      </p:sp>
      <p:sp>
        <p:nvSpPr>
          <p:cNvPr id="3" name="TextBox 3"/>
          <p:cNvSpPr txBox="1"/>
          <p:nvPr/>
        </p:nvSpPr>
        <p:spPr>
          <a:xfrm>
            <a:off x="1028700" y="1019175"/>
            <a:ext cx="12312100" cy="1381125"/>
          </a:xfrm>
          <a:prstGeom prst="rect">
            <a:avLst/>
          </a:prstGeom>
        </p:spPr>
        <p:txBody>
          <a:bodyPr lIns="0" tIns="0" rIns="0" bIns="0" rtlCol="0" anchor="t">
            <a:spAutoFit/>
          </a:bodyPr>
          <a:lstStyle/>
          <a:p>
            <a:pPr marL="1943100" lvl="1" indent="-971550">
              <a:lnSpc>
                <a:spcPts val="10800"/>
              </a:lnSpc>
              <a:buFont typeface="Arial"/>
              <a:buChar char="•"/>
            </a:pPr>
            <a:r>
              <a:rPr lang="en-US" sz="9000">
                <a:solidFill>
                  <a:srgbClr val="FFCB30"/>
                </a:solidFill>
                <a:latin typeface="ไอติม"/>
              </a:rPr>
              <a:t>Sơ lược về DOS </a:t>
            </a:r>
          </a:p>
        </p:txBody>
      </p:sp>
      <p:sp>
        <p:nvSpPr>
          <p:cNvPr id="4" name="TextBox 4"/>
          <p:cNvSpPr txBox="1"/>
          <p:nvPr/>
        </p:nvSpPr>
        <p:spPr>
          <a:xfrm>
            <a:off x="1028700" y="2693755"/>
            <a:ext cx="3328802" cy="586748"/>
          </a:xfrm>
          <a:prstGeom prst="rect">
            <a:avLst/>
          </a:prstGeom>
        </p:spPr>
        <p:txBody>
          <a:bodyPr lIns="0" tIns="0" rIns="0" bIns="0" rtlCol="0" anchor="t">
            <a:spAutoFit/>
          </a:bodyPr>
          <a:lstStyle/>
          <a:p>
            <a:pPr>
              <a:lnSpc>
                <a:spcPts val="4839"/>
              </a:lnSpc>
            </a:pPr>
            <a:r>
              <a:rPr lang="en-US" sz="3456">
                <a:solidFill>
                  <a:srgbClr val="FFFFFF"/>
                </a:solidFill>
                <a:latin typeface="Muli Regular"/>
              </a:rPr>
              <a:t>1.1 Khái niệm</a:t>
            </a:r>
          </a:p>
        </p:txBody>
      </p:sp>
      <p:sp>
        <p:nvSpPr>
          <p:cNvPr id="5" name="TextBox 5"/>
          <p:cNvSpPr txBox="1"/>
          <p:nvPr/>
        </p:nvSpPr>
        <p:spPr>
          <a:xfrm>
            <a:off x="1028700" y="3291927"/>
            <a:ext cx="16230600" cy="36364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Tấn công DoS ( Denial of Service ) là một kiểu tấn công mà một người làm cho một hệ thống không thể sử dụng, hoặc làm cho hệ thống đó chậm đi một cách đáng kể với người dùng bình thường, bằng cách làm quá tải tài nguyên của hệ thống .Đây là kiểu tấn công đơn giản nhất.</a:t>
            </a:r>
          </a:p>
          <a:p>
            <a:pPr algn="just">
              <a:lnSpc>
                <a:spcPts val="4839"/>
              </a:lnSpc>
            </a:pPr>
            <a:r>
              <a:rPr lang="en-US" sz="3456">
                <a:solidFill>
                  <a:srgbClr val="FFFFFF"/>
                </a:solidFill>
                <a:latin typeface="Arimo"/>
              </a:rPr>
              <a:t> </a:t>
            </a:r>
          </a:p>
          <a:p>
            <a:pPr algn="just">
              <a:lnSpc>
                <a:spcPts val="4839"/>
              </a:lnSpc>
            </a:pPr>
            <a:endParaRPr lang="en-US" sz="3456">
              <a:solidFill>
                <a:srgbClr val="FFFFFF"/>
              </a:solidFill>
              <a:latin typeface="Arimo"/>
            </a:endParaRPr>
          </a:p>
        </p:txBody>
      </p:sp>
      <p:sp>
        <p:nvSpPr>
          <p:cNvPr id="6" name="TextBox 6"/>
          <p:cNvSpPr txBox="1"/>
          <p:nvPr/>
        </p:nvSpPr>
        <p:spPr>
          <a:xfrm>
            <a:off x="17259300" y="9459696"/>
            <a:ext cx="290512"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sp>
        <p:nvSpPr>
          <p:cNvPr id="2" name="AutoShape 2"/>
          <p:cNvSpPr/>
          <p:nvPr/>
        </p:nvSpPr>
        <p:spPr>
          <a:xfrm>
            <a:off x="-554840" y="9258300"/>
            <a:ext cx="19416731" cy="0"/>
          </a:xfrm>
          <a:prstGeom prst="line">
            <a:avLst/>
          </a:prstGeom>
          <a:ln w="28575" cap="rnd">
            <a:solidFill>
              <a:srgbClr val="FAEEDF">
                <a:alpha val="24706"/>
              </a:srgbClr>
            </a:solidFill>
            <a:prstDash val="sysDot"/>
            <a:headEnd type="none" w="sm" len="sm"/>
            <a:tailEnd type="none" w="sm" len="sm"/>
          </a:ln>
        </p:spPr>
      </p:sp>
      <p:sp>
        <p:nvSpPr>
          <p:cNvPr id="3" name="TextBox 3"/>
          <p:cNvSpPr txBox="1"/>
          <p:nvPr/>
        </p:nvSpPr>
        <p:spPr>
          <a:xfrm>
            <a:off x="1028700" y="1019175"/>
            <a:ext cx="12312100" cy="1381125"/>
          </a:xfrm>
          <a:prstGeom prst="rect">
            <a:avLst/>
          </a:prstGeom>
        </p:spPr>
        <p:txBody>
          <a:bodyPr lIns="0" tIns="0" rIns="0" bIns="0" rtlCol="0" anchor="t">
            <a:spAutoFit/>
          </a:bodyPr>
          <a:lstStyle/>
          <a:p>
            <a:pPr marL="1943100" lvl="1" indent="-971550">
              <a:lnSpc>
                <a:spcPts val="10800"/>
              </a:lnSpc>
              <a:buFont typeface="Arial"/>
              <a:buChar char="•"/>
            </a:pPr>
            <a:r>
              <a:rPr lang="en-US" sz="9000">
                <a:solidFill>
                  <a:srgbClr val="FFCB30"/>
                </a:solidFill>
                <a:latin typeface="ไอติม"/>
              </a:rPr>
              <a:t>Sơ lược về DOS </a:t>
            </a:r>
          </a:p>
        </p:txBody>
      </p:sp>
      <p:sp>
        <p:nvSpPr>
          <p:cNvPr id="4" name="TextBox 4"/>
          <p:cNvSpPr txBox="1"/>
          <p:nvPr/>
        </p:nvSpPr>
        <p:spPr>
          <a:xfrm>
            <a:off x="1038225" y="3319365"/>
            <a:ext cx="16230600" cy="4246070"/>
          </a:xfrm>
          <a:prstGeom prst="rect">
            <a:avLst/>
          </a:prstGeom>
        </p:spPr>
        <p:txBody>
          <a:bodyPr lIns="0" tIns="0" rIns="0" bIns="0" rtlCol="0" anchor="t">
            <a:spAutoFit/>
          </a:bodyPr>
          <a:lstStyle/>
          <a:p>
            <a:pPr algn="just">
              <a:lnSpc>
                <a:spcPts val="4839"/>
              </a:lnSpc>
            </a:pPr>
            <a:r>
              <a:rPr lang="en-US" sz="3456">
                <a:solidFill>
                  <a:srgbClr val="FFFFFF"/>
                </a:solidFill>
                <a:latin typeface="Muli Regular"/>
              </a:rPr>
              <a:t>      Đặc điểm của phương pháp tấn công này là ở chỗ kẻ tấn công không thực sự xâm nhập vào hệ thống hay truy cập vào dữ liệu của hệ thống mà làm quá tải tài nguyên hệ thống. </a:t>
            </a:r>
          </a:p>
          <a:p>
            <a:pPr algn="just">
              <a:lnSpc>
                <a:spcPts val="4839"/>
              </a:lnSpc>
            </a:pPr>
            <a:r>
              <a:rPr lang="en-US" sz="3456">
                <a:solidFill>
                  <a:srgbClr val="FFFFFF"/>
                </a:solidFill>
                <a:latin typeface="Muli Regular"/>
              </a:rPr>
              <a:t>     Từ đó làm cho hệ thống sụp đổ hoặc không có khả năng phục vụ người dùng bình thường, do đó DOS được xếp vào loại hình tấn công mạng mang tính chất “phá hoại”.</a:t>
            </a:r>
          </a:p>
          <a:p>
            <a:pPr algn="just">
              <a:lnSpc>
                <a:spcPts val="4839"/>
              </a:lnSpc>
            </a:pPr>
            <a:endParaRPr lang="en-US" sz="3456">
              <a:solidFill>
                <a:srgbClr val="FFFFFF"/>
              </a:solidFill>
              <a:latin typeface="Muli Regular"/>
            </a:endParaRPr>
          </a:p>
        </p:txBody>
      </p:sp>
      <p:sp>
        <p:nvSpPr>
          <p:cNvPr id="5" name="TextBox 5"/>
          <p:cNvSpPr txBox="1"/>
          <p:nvPr/>
        </p:nvSpPr>
        <p:spPr>
          <a:xfrm>
            <a:off x="17259300" y="9459696"/>
            <a:ext cx="290512"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86B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8959570" cy="8536027"/>
          </a:xfrm>
          <a:prstGeom prst="rect">
            <a:avLst/>
          </a:prstGeom>
        </p:spPr>
      </p:pic>
      <p:sp>
        <p:nvSpPr>
          <p:cNvPr id="3" name="TextBox 3"/>
          <p:cNvSpPr txBox="1"/>
          <p:nvPr/>
        </p:nvSpPr>
        <p:spPr>
          <a:xfrm>
            <a:off x="10419552" y="3505194"/>
            <a:ext cx="6839748" cy="2486025"/>
          </a:xfrm>
          <a:prstGeom prst="rect">
            <a:avLst/>
          </a:prstGeom>
        </p:spPr>
        <p:txBody>
          <a:bodyPr lIns="0" tIns="0" rIns="0" bIns="0" rtlCol="0" anchor="t">
            <a:spAutoFit/>
          </a:bodyPr>
          <a:lstStyle/>
          <a:p>
            <a:pPr>
              <a:lnSpc>
                <a:spcPts val="9810"/>
              </a:lnSpc>
            </a:pPr>
            <a:r>
              <a:rPr lang="en-US" sz="8175">
                <a:solidFill>
                  <a:srgbClr val="1A2127"/>
                </a:solidFill>
                <a:latin typeface="ไอติม"/>
              </a:rPr>
              <a:t>Minh họa tấn công DoS</a:t>
            </a:r>
          </a:p>
        </p:txBody>
      </p:sp>
      <p:sp>
        <p:nvSpPr>
          <p:cNvPr id="4" name="TextBox 4"/>
          <p:cNvSpPr txBox="1"/>
          <p:nvPr/>
        </p:nvSpPr>
        <p:spPr>
          <a:xfrm>
            <a:off x="17259300" y="9459696"/>
            <a:ext cx="290512"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8D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35934" y="1028700"/>
            <a:ext cx="12616132" cy="8229600"/>
          </a:xfrm>
          <a:prstGeom prst="rect">
            <a:avLst/>
          </a:prstGeom>
        </p:spPr>
      </p:pic>
      <p:sp>
        <p:nvSpPr>
          <p:cNvPr id="3" name="TextBox 3"/>
          <p:cNvSpPr txBox="1"/>
          <p:nvPr/>
        </p:nvSpPr>
        <p:spPr>
          <a:xfrm>
            <a:off x="17259300" y="9459696"/>
            <a:ext cx="290512" cy="679450"/>
          </a:xfrm>
          <a:prstGeom prst="rect">
            <a:avLst/>
          </a:prstGeom>
        </p:spPr>
        <p:txBody>
          <a:bodyPr lIns="0" tIns="0" rIns="0" bIns="0" rtlCol="0" anchor="t">
            <a:spAutoFit/>
          </a:bodyPr>
          <a:lstStyle/>
          <a:p>
            <a:pPr algn="ctr">
              <a:lnSpc>
                <a:spcPts val="5599"/>
              </a:lnSpc>
            </a:pPr>
            <a:r>
              <a:rPr lang="en-US" sz="3999">
                <a:solidFill>
                  <a:srgbClr val="FFFFFF"/>
                </a:solidFill>
                <a:latin typeface="Noto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1718</Words>
  <Application>Microsoft Office PowerPoint</Application>
  <PresentationFormat>Custom</PresentationFormat>
  <Paragraphs>154</Paragraphs>
  <Slides>33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ไอติม Bold</vt:lpstr>
      <vt:lpstr>ไอติม</vt:lpstr>
      <vt:lpstr>Arial</vt:lpstr>
      <vt:lpstr>Muli Regular Bold</vt:lpstr>
      <vt:lpstr>Noto Sans</vt:lpstr>
      <vt:lpstr>Varela Round</vt:lpstr>
      <vt:lpstr>Calibri</vt:lpstr>
      <vt:lpstr>Muli Regular</vt:lpstr>
      <vt:lpstr>Open Sans Light</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Xanh lá và Vàng Minh họa Dự án Bản thuyết trình Giáo dục</dc:title>
  <cp:lastModifiedBy>Võ Hoàng Kiệt</cp:lastModifiedBy>
  <cp:revision>4</cp:revision>
  <dcterms:created xsi:type="dcterms:W3CDTF">2006-08-16T00:00:00Z</dcterms:created>
  <dcterms:modified xsi:type="dcterms:W3CDTF">2022-05-05T09:02:17Z</dcterms:modified>
  <dc:identifier>DAE9p4HlS9c</dc:identifier>
</cp:coreProperties>
</file>